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sldIdLst>
    <p:sldId id="256" r:id="rId2"/>
    <p:sldId id="257" r:id="rId3"/>
    <p:sldId id="291" r:id="rId4"/>
    <p:sldId id="283" r:id="rId5"/>
    <p:sldId id="272" r:id="rId6"/>
    <p:sldId id="273" r:id="rId7"/>
    <p:sldId id="280" r:id="rId8"/>
    <p:sldId id="292" r:id="rId9"/>
    <p:sldId id="284" r:id="rId10"/>
    <p:sldId id="286" r:id="rId11"/>
    <p:sldId id="293" r:id="rId12"/>
    <p:sldId id="275" r:id="rId13"/>
    <p:sldId id="263" r:id="rId14"/>
    <p:sldId id="287" r:id="rId15"/>
    <p:sldId id="294" r:id="rId16"/>
    <p:sldId id="289" r:id="rId17"/>
    <p:sldId id="265" r:id="rId18"/>
    <p:sldId id="267" r:id="rId19"/>
    <p:sldId id="269" r:id="rId20"/>
    <p:sldId id="277" r:id="rId21"/>
  </p:sldIdLst>
  <p:sldSz cx="12192000" cy="6858000"/>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D403C8-002E-4A8C-AE08-202069259CFF}" v="2" dt="2024-07-08T15:59:32.7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524"/>
    <p:restoredTop sz="83910" autoAdjust="0"/>
  </p:normalViewPr>
  <p:slideViewPr>
    <p:cSldViewPr snapToGrid="0">
      <p:cViewPr varScale="1">
        <p:scale>
          <a:sx n="81" d="100"/>
          <a:sy n="81" d="100"/>
        </p:scale>
        <p:origin x="17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3407"/>
          </a:xfrm>
          <a:prstGeom prst="rect">
            <a:avLst/>
          </a:prstGeom>
        </p:spPr>
        <p:txBody>
          <a:bodyPr vert="horz" lIns="93177" tIns="46589" rIns="93177" bIns="46589" rtlCol="0"/>
          <a:lstStyle>
            <a:lvl1pPr algn="r">
              <a:defRPr sz="1200"/>
            </a:lvl1pPr>
          </a:lstStyle>
          <a:p>
            <a:fld id="{84B22C6F-DF7B-944F-8A69-6E3F6BB5E262}" type="datetimeFigureOut">
              <a:rPr lang="en-US" smtClean="0"/>
              <a:t>7/10/2024</a:t>
            </a:fld>
            <a:endParaRPr lang="en-US"/>
          </a:p>
        </p:txBody>
      </p:sp>
      <p:sp>
        <p:nvSpPr>
          <p:cNvPr id="4" name="Slide Image Placeholder 3"/>
          <p:cNvSpPr>
            <a:spLocks noGrp="1" noRot="1" noChangeAspect="1"/>
          </p:cNvSpPr>
          <p:nvPr>
            <p:ph type="sldImg" idx="2"/>
          </p:nvPr>
        </p:nvSpPr>
        <p:spPr>
          <a:xfrm>
            <a:off x="735013" y="1154113"/>
            <a:ext cx="5540375" cy="3116262"/>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0"/>
            <a:ext cx="3037840" cy="46340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70"/>
            <a:ext cx="3037840" cy="463406"/>
          </a:xfrm>
          <a:prstGeom prst="rect">
            <a:avLst/>
          </a:prstGeom>
        </p:spPr>
        <p:txBody>
          <a:bodyPr vert="horz" lIns="93177" tIns="46589" rIns="93177" bIns="46589" rtlCol="0" anchor="b"/>
          <a:lstStyle>
            <a:lvl1pPr algn="r">
              <a:defRPr sz="1200"/>
            </a:lvl1pPr>
          </a:lstStyle>
          <a:p>
            <a:fld id="{BF774C7D-63A1-8C42-88DC-1963C1D500A1}" type="slidenum">
              <a:rPr lang="en-US" smtClean="0"/>
              <a:t>‹#›</a:t>
            </a:fld>
            <a:endParaRPr lang="en-US"/>
          </a:p>
        </p:txBody>
      </p:sp>
    </p:spTree>
    <p:extLst>
      <p:ext uri="{BB962C8B-B14F-4D97-AF65-F5344CB8AC3E}">
        <p14:creationId xmlns:p14="http://schemas.microsoft.com/office/powerpoint/2010/main" val="3407735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774C7D-63A1-8C42-88DC-1963C1D500A1}" type="slidenum">
              <a:rPr lang="en-US" smtClean="0"/>
              <a:t>1</a:t>
            </a:fld>
            <a:endParaRPr lang="en-US"/>
          </a:p>
        </p:txBody>
      </p:sp>
    </p:spTree>
    <p:extLst>
      <p:ext uri="{BB962C8B-B14F-4D97-AF65-F5344CB8AC3E}">
        <p14:creationId xmlns:p14="http://schemas.microsoft.com/office/powerpoint/2010/main" val="1510740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Little overlap with the </a:t>
            </a:r>
            <a:r>
              <a:rPr lang="en-US" dirty="0" err="1"/>
              <a:t>RfS</a:t>
            </a:r>
            <a:r>
              <a:rPr lang="en-US" dirty="0"/>
              <a:t> parcels – a few to the east.</a:t>
            </a:r>
          </a:p>
        </p:txBody>
      </p:sp>
      <p:sp>
        <p:nvSpPr>
          <p:cNvPr id="4" name="Slide Number Placeholder 3"/>
          <p:cNvSpPr>
            <a:spLocks noGrp="1"/>
          </p:cNvSpPr>
          <p:nvPr>
            <p:ph type="sldNum" sz="quarter" idx="5"/>
          </p:nvPr>
        </p:nvSpPr>
        <p:spPr/>
        <p:txBody>
          <a:bodyPr/>
          <a:lstStyle/>
          <a:p>
            <a:fld id="{BF774C7D-63A1-8C42-88DC-1963C1D500A1}" type="slidenum">
              <a:rPr lang="en-US" smtClean="0"/>
              <a:t>13</a:t>
            </a:fld>
            <a:endParaRPr lang="en-US"/>
          </a:p>
        </p:txBody>
      </p:sp>
    </p:spTree>
    <p:extLst>
      <p:ext uri="{BB962C8B-B14F-4D97-AF65-F5344CB8AC3E}">
        <p14:creationId xmlns:p14="http://schemas.microsoft.com/office/powerpoint/2010/main" val="1758898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R-1 overbuilt: 328 vacant parcels, so we expect 7730 homes.  More buildings, but maybe some are free-standing garages.  But so many addresses!  Apartment buildings grandfathered in.</a:t>
            </a:r>
          </a:p>
        </p:txBody>
      </p:sp>
      <p:sp>
        <p:nvSpPr>
          <p:cNvPr id="4" name="Slide Number Placeholder 3"/>
          <p:cNvSpPr>
            <a:spLocks noGrp="1"/>
          </p:cNvSpPr>
          <p:nvPr>
            <p:ph type="sldNum" sz="quarter" idx="5"/>
          </p:nvPr>
        </p:nvSpPr>
        <p:spPr/>
        <p:txBody>
          <a:bodyPr/>
          <a:lstStyle/>
          <a:p>
            <a:fld id="{BF774C7D-63A1-8C42-88DC-1963C1D500A1}" type="slidenum">
              <a:rPr lang="en-US" smtClean="0"/>
              <a:t>14</a:t>
            </a:fld>
            <a:endParaRPr lang="en-US"/>
          </a:p>
        </p:txBody>
      </p:sp>
    </p:spTree>
    <p:extLst>
      <p:ext uri="{BB962C8B-B14F-4D97-AF65-F5344CB8AC3E}">
        <p14:creationId xmlns:p14="http://schemas.microsoft.com/office/powerpoint/2010/main" val="1484600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identified all parcels with 2 street addresses, then checked whether the parcel owner’s address matched the street address.  If so, I counted 1 probable ADU.</a:t>
            </a:r>
          </a:p>
        </p:txBody>
      </p:sp>
      <p:sp>
        <p:nvSpPr>
          <p:cNvPr id="4" name="Slide Number Placeholder 3"/>
          <p:cNvSpPr>
            <a:spLocks noGrp="1"/>
          </p:cNvSpPr>
          <p:nvPr>
            <p:ph type="sldNum" sz="quarter" idx="5"/>
          </p:nvPr>
        </p:nvSpPr>
        <p:spPr/>
        <p:txBody>
          <a:bodyPr/>
          <a:lstStyle/>
          <a:p>
            <a:fld id="{BF774C7D-63A1-8C42-88DC-1963C1D500A1}" type="slidenum">
              <a:rPr lang="en-US" smtClean="0"/>
              <a:t>16</a:t>
            </a:fld>
            <a:endParaRPr lang="en-US"/>
          </a:p>
        </p:txBody>
      </p:sp>
    </p:spTree>
    <p:extLst>
      <p:ext uri="{BB962C8B-B14F-4D97-AF65-F5344CB8AC3E}">
        <p14:creationId xmlns:p14="http://schemas.microsoft.com/office/powerpoint/2010/main" val="2656589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Vacant parcels could be 1,000 new homes in current configuration.</a:t>
            </a:r>
          </a:p>
          <a:p>
            <a:r>
              <a:rPr lang="en-US" dirty="0"/>
              <a:t>Oversized: if only half of Ripe for Subdivision lots were subdivided, we would add 450 new homes.</a:t>
            </a:r>
          </a:p>
          <a:p>
            <a:r>
              <a:rPr lang="en-US" dirty="0"/>
              <a:t>Underbuilt: We are using multifamily zones like single family zones.  These are only half built and could represent 6,000 more homes.</a:t>
            </a:r>
          </a:p>
          <a:p>
            <a:r>
              <a:rPr lang="en-US" dirty="0"/>
              <a:t>ADUs: City code allows 10,635 parcels to build ADUs (subject to permit process).  Only 2% of those have exercised the option.</a:t>
            </a:r>
          </a:p>
        </p:txBody>
      </p:sp>
      <p:sp>
        <p:nvSpPr>
          <p:cNvPr id="4" name="Slide Number Placeholder 3"/>
          <p:cNvSpPr>
            <a:spLocks noGrp="1"/>
          </p:cNvSpPr>
          <p:nvPr>
            <p:ph type="sldNum" sz="quarter" idx="5"/>
          </p:nvPr>
        </p:nvSpPr>
        <p:spPr/>
        <p:txBody>
          <a:bodyPr/>
          <a:lstStyle/>
          <a:p>
            <a:fld id="{BF774C7D-63A1-8C42-88DC-1963C1D500A1}" type="slidenum">
              <a:rPr lang="en-US" smtClean="0"/>
              <a:t>17</a:t>
            </a:fld>
            <a:endParaRPr lang="en-US"/>
          </a:p>
        </p:txBody>
      </p:sp>
    </p:spTree>
    <p:extLst>
      <p:ext uri="{BB962C8B-B14F-4D97-AF65-F5344CB8AC3E}">
        <p14:creationId xmlns:p14="http://schemas.microsoft.com/office/powerpoint/2010/main" val="2041589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774C7D-63A1-8C42-88DC-1963C1D500A1}" type="slidenum">
              <a:rPr lang="en-US" smtClean="0"/>
              <a:t>18</a:t>
            </a:fld>
            <a:endParaRPr lang="en-US"/>
          </a:p>
        </p:txBody>
      </p:sp>
    </p:spTree>
    <p:extLst>
      <p:ext uri="{BB962C8B-B14F-4D97-AF65-F5344CB8AC3E}">
        <p14:creationId xmlns:p14="http://schemas.microsoft.com/office/powerpoint/2010/main" val="2540734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774C7D-63A1-8C42-88DC-1963C1D500A1}" type="slidenum">
              <a:rPr lang="en-US" smtClean="0"/>
              <a:t>2</a:t>
            </a:fld>
            <a:endParaRPr lang="en-US"/>
          </a:p>
        </p:txBody>
      </p:sp>
    </p:spTree>
    <p:extLst>
      <p:ext uri="{BB962C8B-B14F-4D97-AF65-F5344CB8AC3E}">
        <p14:creationId xmlns:p14="http://schemas.microsoft.com/office/powerpoint/2010/main" val="4282771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774C7D-63A1-8C42-88DC-1963C1D500A1}" type="slidenum">
              <a:rPr lang="en-US" smtClean="0"/>
              <a:t>3</a:t>
            </a:fld>
            <a:endParaRPr lang="en-US"/>
          </a:p>
        </p:txBody>
      </p:sp>
    </p:spTree>
    <p:extLst>
      <p:ext uri="{BB962C8B-B14F-4D97-AF65-F5344CB8AC3E}">
        <p14:creationId xmlns:p14="http://schemas.microsoft.com/office/powerpoint/2010/main" val="1820045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sets used: Parcel Area Details, Master Address Table, Existing Structure Data from July 2023.</a:t>
            </a:r>
          </a:p>
        </p:txBody>
      </p:sp>
      <p:sp>
        <p:nvSpPr>
          <p:cNvPr id="4" name="Slide Number Placeholder 3"/>
          <p:cNvSpPr>
            <a:spLocks noGrp="1"/>
          </p:cNvSpPr>
          <p:nvPr>
            <p:ph type="sldNum" sz="quarter" idx="5"/>
          </p:nvPr>
        </p:nvSpPr>
        <p:spPr/>
        <p:txBody>
          <a:bodyPr/>
          <a:lstStyle/>
          <a:p>
            <a:fld id="{BF774C7D-63A1-8C42-88DC-1963C1D500A1}" type="slidenum">
              <a:rPr lang="en-US" smtClean="0"/>
              <a:t>5</a:t>
            </a:fld>
            <a:endParaRPr lang="en-US"/>
          </a:p>
        </p:txBody>
      </p:sp>
    </p:spTree>
    <p:extLst>
      <p:ext uri="{BB962C8B-B14F-4D97-AF65-F5344CB8AC3E}">
        <p14:creationId xmlns:p14="http://schemas.microsoft.com/office/powerpoint/2010/main" val="1928303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There are other mixed use corridor zones that allow residential not included in this analysis.</a:t>
            </a:r>
          </a:p>
          <a:p>
            <a:endParaRPr lang="en-US" dirty="0"/>
          </a:p>
        </p:txBody>
      </p:sp>
      <p:sp>
        <p:nvSpPr>
          <p:cNvPr id="4" name="Slide Number Placeholder 3"/>
          <p:cNvSpPr>
            <a:spLocks noGrp="1"/>
          </p:cNvSpPr>
          <p:nvPr>
            <p:ph type="sldNum" sz="quarter" idx="5"/>
          </p:nvPr>
        </p:nvSpPr>
        <p:spPr/>
        <p:txBody>
          <a:bodyPr/>
          <a:lstStyle/>
          <a:p>
            <a:fld id="{BF774C7D-63A1-8C42-88DC-1963C1D500A1}" type="slidenum">
              <a:rPr lang="en-US" smtClean="0"/>
              <a:t>6</a:t>
            </a:fld>
            <a:endParaRPr lang="en-US"/>
          </a:p>
        </p:txBody>
      </p:sp>
    </p:spTree>
    <p:extLst>
      <p:ext uri="{BB962C8B-B14F-4D97-AF65-F5344CB8AC3E}">
        <p14:creationId xmlns:p14="http://schemas.microsoft.com/office/powerpoint/2010/main" val="1650338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Ran an intersect on parcels and structures – these are parcels with no structure polygons intersecting them.</a:t>
            </a:r>
          </a:p>
          <a:p>
            <a:r>
              <a:rPr lang="en-US" dirty="0"/>
              <a:t>Upper Limit = imagine flat, contiguous land that we can subdivide in such a way that meets all other City requirements like frontage, setbacks, etc.  For 2-family and multi-family, we’re making smallest possible lots – townhome or single family attached.</a:t>
            </a:r>
          </a:p>
          <a:p>
            <a:r>
              <a:rPr lang="en-US" dirty="0"/>
              <a:t>But for multifamily, you can achieve more density by not subdividing.  City code allows 21-64 dwelling units per acre for various multi-family zoning codes.</a:t>
            </a:r>
          </a:p>
          <a:p>
            <a:endParaRPr lang="en-US" dirty="0"/>
          </a:p>
        </p:txBody>
      </p:sp>
      <p:sp>
        <p:nvSpPr>
          <p:cNvPr id="4" name="Slide Number Placeholder 3"/>
          <p:cNvSpPr>
            <a:spLocks noGrp="1"/>
          </p:cNvSpPr>
          <p:nvPr>
            <p:ph type="sldNum" sz="quarter" idx="5"/>
          </p:nvPr>
        </p:nvSpPr>
        <p:spPr/>
        <p:txBody>
          <a:bodyPr/>
          <a:lstStyle/>
          <a:p>
            <a:fld id="{BF774C7D-63A1-8C42-88DC-1963C1D500A1}" type="slidenum">
              <a:rPr lang="en-US" smtClean="0"/>
              <a:t>7</a:t>
            </a:fld>
            <a:endParaRPr lang="en-US"/>
          </a:p>
        </p:txBody>
      </p:sp>
    </p:spTree>
    <p:extLst>
      <p:ext uri="{BB962C8B-B14F-4D97-AF65-F5344CB8AC3E}">
        <p14:creationId xmlns:p14="http://schemas.microsoft.com/office/powerpoint/2010/main" val="30174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these lots are much larger than double the minimum size.  This 4 acre lot is an example; at the min single family lot size (8,125 sq ft), that land could fit 20 homes.</a:t>
            </a:r>
          </a:p>
          <a:p>
            <a:r>
              <a:rPr lang="en-US" dirty="0"/>
              <a:t>Analysis based only on lot size implies that we’d be knocking down existing homes.  But what about current homeowners as rational economic actors?  If I’m a homeowner with a large lot, I wouldn’t want to knock down my own home.  But I might be willing to split off and sell some of my land.</a:t>
            </a:r>
          </a:p>
          <a:p>
            <a:r>
              <a:rPr lang="en-US" dirty="0"/>
              <a:t>Unique BINs -&gt; bigger than 2x minimum lot -&gt; building placement</a:t>
            </a:r>
          </a:p>
        </p:txBody>
      </p:sp>
      <p:sp>
        <p:nvSpPr>
          <p:cNvPr id="4" name="Slide Number Placeholder 3"/>
          <p:cNvSpPr>
            <a:spLocks noGrp="1"/>
          </p:cNvSpPr>
          <p:nvPr>
            <p:ph type="sldNum" sz="quarter" idx="5"/>
          </p:nvPr>
        </p:nvSpPr>
        <p:spPr/>
        <p:txBody>
          <a:bodyPr/>
          <a:lstStyle/>
          <a:p>
            <a:fld id="{BF774C7D-63A1-8C42-88DC-1963C1D500A1}" type="slidenum">
              <a:rPr lang="en-US" smtClean="0"/>
              <a:t>10</a:t>
            </a:fld>
            <a:endParaRPr lang="en-US"/>
          </a:p>
        </p:txBody>
      </p:sp>
    </p:spTree>
    <p:extLst>
      <p:ext uri="{BB962C8B-B14F-4D97-AF65-F5344CB8AC3E}">
        <p14:creationId xmlns:p14="http://schemas.microsoft.com/office/powerpoint/2010/main" val="3067881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Road centerlines -&gt; buffer.  Split polygons -&gt; line centroids.  Intersect buffer and centroids.  Delete all that don’t intersect.  Delete stray segments.  Calculate length, then sum and join back to associated parcel.</a:t>
            </a:r>
          </a:p>
          <a:p>
            <a:r>
              <a:rPr lang="en-US" dirty="0"/>
              <a:t>Those 897 parcels represent AT LEAST another 897 homes.</a:t>
            </a:r>
          </a:p>
        </p:txBody>
      </p:sp>
      <p:sp>
        <p:nvSpPr>
          <p:cNvPr id="4" name="Slide Number Placeholder 3"/>
          <p:cNvSpPr>
            <a:spLocks noGrp="1"/>
          </p:cNvSpPr>
          <p:nvPr>
            <p:ph type="sldNum" sz="quarter" idx="5"/>
          </p:nvPr>
        </p:nvSpPr>
        <p:spPr/>
        <p:txBody>
          <a:bodyPr/>
          <a:lstStyle/>
          <a:p>
            <a:fld id="{BF774C7D-63A1-8C42-88DC-1963C1D500A1}" type="slidenum">
              <a:rPr lang="en-US" smtClean="0"/>
              <a:t>11</a:t>
            </a:fld>
            <a:endParaRPr lang="en-US"/>
          </a:p>
        </p:txBody>
      </p:sp>
    </p:spTree>
    <p:extLst>
      <p:ext uri="{BB962C8B-B14F-4D97-AF65-F5344CB8AC3E}">
        <p14:creationId xmlns:p14="http://schemas.microsoft.com/office/powerpoint/2010/main" val="581104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Concentrated in the Greenbrier and Barracks neighborhoods.</a:t>
            </a:r>
          </a:p>
          <a:p>
            <a:pPr defTabSz="931774">
              <a:defRPr/>
            </a:pPr>
            <a:r>
              <a:rPr lang="en-US" dirty="0"/>
              <a:t>Is the reason these homeowners aren’t subdividing historic protection or architectural control?  I checked.</a:t>
            </a:r>
          </a:p>
          <a:p>
            <a:endParaRPr lang="en-US" dirty="0"/>
          </a:p>
        </p:txBody>
      </p:sp>
      <p:sp>
        <p:nvSpPr>
          <p:cNvPr id="4" name="Slide Number Placeholder 3"/>
          <p:cNvSpPr>
            <a:spLocks noGrp="1"/>
          </p:cNvSpPr>
          <p:nvPr>
            <p:ph type="sldNum" sz="quarter" idx="5"/>
          </p:nvPr>
        </p:nvSpPr>
        <p:spPr/>
        <p:txBody>
          <a:bodyPr/>
          <a:lstStyle/>
          <a:p>
            <a:fld id="{BF774C7D-63A1-8C42-88DC-1963C1D500A1}" type="slidenum">
              <a:rPr lang="en-US" smtClean="0"/>
              <a:t>12</a:t>
            </a:fld>
            <a:endParaRPr lang="en-US"/>
          </a:p>
        </p:txBody>
      </p:sp>
    </p:spTree>
    <p:extLst>
      <p:ext uri="{BB962C8B-B14F-4D97-AF65-F5344CB8AC3E}">
        <p14:creationId xmlns:p14="http://schemas.microsoft.com/office/powerpoint/2010/main" val="302709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0045AF-A945-BA48-AE4B-CFE46FAE86EB}" type="datetimeFigureOut">
              <a:rPr lang="en-US" smtClean="0"/>
              <a:t>7/10/2024</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09BCEEF-3B11-064A-B08A-725FA7DF1A5A}" type="slidenum">
              <a:rPr lang="en-US" smtClean="0"/>
              <a:t>‹#›</a:t>
            </a:fld>
            <a:endParaRPr lang="en-US"/>
          </a:p>
        </p:txBody>
      </p:sp>
    </p:spTree>
    <p:extLst>
      <p:ext uri="{BB962C8B-B14F-4D97-AF65-F5344CB8AC3E}">
        <p14:creationId xmlns:p14="http://schemas.microsoft.com/office/powerpoint/2010/main" val="1616392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0045AF-A945-BA48-AE4B-CFE46FAE86EB}" type="datetimeFigureOut">
              <a:rPr lang="en-US" smtClean="0"/>
              <a:t>7/10/2024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09BCEEF-3B11-064A-B08A-725FA7DF1A5A}" type="slidenum">
              <a:rPr lang="en-US" smtClean="0"/>
              <a:t>‹#›</a:t>
            </a:fld>
            <a:endParaRPr lang="en-US"/>
          </a:p>
        </p:txBody>
      </p:sp>
    </p:spTree>
    <p:extLst>
      <p:ext uri="{BB962C8B-B14F-4D97-AF65-F5344CB8AC3E}">
        <p14:creationId xmlns:p14="http://schemas.microsoft.com/office/powerpoint/2010/main" val="3416393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0045AF-A945-BA48-AE4B-CFE46FAE86EB}" type="datetimeFigureOut">
              <a:rPr lang="en-US" smtClean="0"/>
              <a:t>7/10/2024</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09BCEEF-3B11-064A-B08A-725FA7DF1A5A}"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91779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20045AF-A945-BA48-AE4B-CFE46FAE86EB}" type="datetimeFigureOut">
              <a:rPr lang="en-US" smtClean="0"/>
              <a:t>7/10/2024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09BCEEF-3B11-064A-B08A-725FA7DF1A5A}" type="slidenum">
              <a:rPr lang="en-US" smtClean="0"/>
              <a:t>‹#›</a:t>
            </a:fld>
            <a:endParaRPr lang="en-US"/>
          </a:p>
        </p:txBody>
      </p:sp>
    </p:spTree>
    <p:extLst>
      <p:ext uri="{BB962C8B-B14F-4D97-AF65-F5344CB8AC3E}">
        <p14:creationId xmlns:p14="http://schemas.microsoft.com/office/powerpoint/2010/main" val="2803346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20045AF-A945-BA48-AE4B-CFE46FAE86EB}" type="datetimeFigureOut">
              <a:rPr lang="en-US" smtClean="0"/>
              <a:t>7/10/2024</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09BCEEF-3B11-064A-B08A-725FA7DF1A5A}"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87494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20045AF-A945-BA48-AE4B-CFE46FAE86EB}" type="datetimeFigureOut">
              <a:rPr lang="en-US" smtClean="0"/>
              <a:t>7/10/2024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09BCEEF-3B11-064A-B08A-725FA7DF1A5A}" type="slidenum">
              <a:rPr lang="en-US" smtClean="0"/>
              <a:t>‹#›</a:t>
            </a:fld>
            <a:endParaRPr lang="en-US"/>
          </a:p>
        </p:txBody>
      </p:sp>
    </p:spTree>
    <p:extLst>
      <p:ext uri="{BB962C8B-B14F-4D97-AF65-F5344CB8AC3E}">
        <p14:creationId xmlns:p14="http://schemas.microsoft.com/office/powerpoint/2010/main" val="14082947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0045AF-A945-BA48-AE4B-CFE46FAE86EB}" type="datetimeFigureOut">
              <a:rPr lang="en-US" smtClean="0"/>
              <a:t>7/10/2024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09BCEEF-3B11-064A-B08A-725FA7DF1A5A}" type="slidenum">
              <a:rPr lang="en-US" smtClean="0"/>
              <a:t>‹#›</a:t>
            </a:fld>
            <a:endParaRPr lang="en-US"/>
          </a:p>
        </p:txBody>
      </p:sp>
    </p:spTree>
    <p:extLst>
      <p:ext uri="{BB962C8B-B14F-4D97-AF65-F5344CB8AC3E}">
        <p14:creationId xmlns:p14="http://schemas.microsoft.com/office/powerpoint/2010/main" val="6228435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0045AF-A945-BA48-AE4B-CFE46FAE86EB}" type="datetimeFigureOut">
              <a:rPr lang="en-US" smtClean="0"/>
              <a:t>7/10/2024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09BCEEF-3B11-064A-B08A-725FA7DF1A5A}" type="slidenum">
              <a:rPr lang="en-US" smtClean="0"/>
              <a:t>‹#›</a:t>
            </a:fld>
            <a:endParaRPr lang="en-US"/>
          </a:p>
        </p:txBody>
      </p:sp>
    </p:spTree>
    <p:extLst>
      <p:ext uri="{BB962C8B-B14F-4D97-AF65-F5344CB8AC3E}">
        <p14:creationId xmlns:p14="http://schemas.microsoft.com/office/powerpoint/2010/main" val="2270997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0045AF-A945-BA48-AE4B-CFE46FAE86EB}" type="datetimeFigureOut">
              <a:rPr lang="en-US" smtClean="0"/>
              <a:t>7/10/2024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09BCEEF-3B11-064A-B08A-725FA7DF1A5A}" type="slidenum">
              <a:rPr lang="en-US" smtClean="0"/>
              <a:t>‹#›</a:t>
            </a:fld>
            <a:endParaRPr lang="en-US"/>
          </a:p>
        </p:txBody>
      </p:sp>
    </p:spTree>
    <p:extLst>
      <p:ext uri="{BB962C8B-B14F-4D97-AF65-F5344CB8AC3E}">
        <p14:creationId xmlns:p14="http://schemas.microsoft.com/office/powerpoint/2010/main" val="2100612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0045AF-A945-BA48-AE4B-CFE46FAE86EB}" type="datetimeFigureOut">
              <a:rPr lang="en-US" smtClean="0"/>
              <a:t>7/10/2024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09BCEEF-3B11-064A-B08A-725FA7DF1A5A}" type="slidenum">
              <a:rPr lang="en-US" smtClean="0"/>
              <a:t>‹#›</a:t>
            </a:fld>
            <a:endParaRPr lang="en-US"/>
          </a:p>
        </p:txBody>
      </p:sp>
    </p:spTree>
    <p:extLst>
      <p:ext uri="{BB962C8B-B14F-4D97-AF65-F5344CB8AC3E}">
        <p14:creationId xmlns:p14="http://schemas.microsoft.com/office/powerpoint/2010/main" val="559443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0045AF-A945-BA48-AE4B-CFE46FAE86EB}" type="datetimeFigureOut">
              <a:rPr lang="en-US" smtClean="0"/>
              <a:t>7/10/2024</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09BCEEF-3B11-064A-B08A-725FA7DF1A5A}" type="slidenum">
              <a:rPr lang="en-US" smtClean="0"/>
              <a:t>‹#›</a:t>
            </a:fld>
            <a:endParaRPr lang="en-US"/>
          </a:p>
        </p:txBody>
      </p:sp>
    </p:spTree>
    <p:extLst>
      <p:ext uri="{BB962C8B-B14F-4D97-AF65-F5344CB8AC3E}">
        <p14:creationId xmlns:p14="http://schemas.microsoft.com/office/powerpoint/2010/main" val="281197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0045AF-A945-BA48-AE4B-CFE46FAE86EB}" type="datetimeFigureOut">
              <a:rPr lang="en-US" smtClean="0"/>
              <a:t>7/10/2024</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09BCEEF-3B11-064A-B08A-725FA7DF1A5A}" type="slidenum">
              <a:rPr lang="en-US" smtClean="0"/>
              <a:t>‹#›</a:t>
            </a:fld>
            <a:endParaRPr lang="en-US"/>
          </a:p>
        </p:txBody>
      </p:sp>
    </p:spTree>
    <p:extLst>
      <p:ext uri="{BB962C8B-B14F-4D97-AF65-F5344CB8AC3E}">
        <p14:creationId xmlns:p14="http://schemas.microsoft.com/office/powerpoint/2010/main" val="1117565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0045AF-A945-BA48-AE4B-CFE46FAE86EB}" type="datetimeFigureOut">
              <a:rPr lang="en-US" smtClean="0"/>
              <a:t>7/10/2024</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09BCEEF-3B11-064A-B08A-725FA7DF1A5A}" type="slidenum">
              <a:rPr lang="en-US" smtClean="0"/>
              <a:t>‹#›</a:t>
            </a:fld>
            <a:endParaRPr lang="en-US"/>
          </a:p>
        </p:txBody>
      </p:sp>
    </p:spTree>
    <p:extLst>
      <p:ext uri="{BB962C8B-B14F-4D97-AF65-F5344CB8AC3E}">
        <p14:creationId xmlns:p14="http://schemas.microsoft.com/office/powerpoint/2010/main" val="2754456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0045AF-A945-BA48-AE4B-CFE46FAE86EB}" type="datetimeFigureOut">
              <a:rPr lang="en-US" smtClean="0"/>
              <a:t>7/10/2024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09BCEEF-3B11-064A-B08A-725FA7DF1A5A}" type="slidenum">
              <a:rPr lang="en-US" smtClean="0"/>
              <a:t>‹#›</a:t>
            </a:fld>
            <a:endParaRPr lang="en-US"/>
          </a:p>
        </p:txBody>
      </p:sp>
    </p:spTree>
    <p:extLst>
      <p:ext uri="{BB962C8B-B14F-4D97-AF65-F5344CB8AC3E}">
        <p14:creationId xmlns:p14="http://schemas.microsoft.com/office/powerpoint/2010/main" val="541882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0045AF-A945-BA48-AE4B-CFE46FAE86EB}" type="datetimeFigureOut">
              <a:rPr lang="en-US" smtClean="0"/>
              <a:t>7/10/2024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09BCEEF-3B11-064A-B08A-725FA7DF1A5A}" type="slidenum">
              <a:rPr lang="en-US" smtClean="0"/>
              <a:t>‹#›</a:t>
            </a:fld>
            <a:endParaRPr lang="en-US"/>
          </a:p>
        </p:txBody>
      </p:sp>
    </p:spTree>
    <p:extLst>
      <p:ext uri="{BB962C8B-B14F-4D97-AF65-F5344CB8AC3E}">
        <p14:creationId xmlns:p14="http://schemas.microsoft.com/office/powerpoint/2010/main" val="2683697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0045AF-A945-BA48-AE4B-CFE46FAE86EB}" type="datetimeFigureOut">
              <a:rPr lang="en-US" smtClean="0"/>
              <a:t>7/10/2024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09BCEEF-3B11-064A-B08A-725FA7DF1A5A}" type="slidenum">
              <a:rPr lang="en-US" smtClean="0"/>
              <a:t>‹#›</a:t>
            </a:fld>
            <a:endParaRPr lang="en-US"/>
          </a:p>
        </p:txBody>
      </p:sp>
    </p:spTree>
    <p:extLst>
      <p:ext uri="{BB962C8B-B14F-4D97-AF65-F5344CB8AC3E}">
        <p14:creationId xmlns:p14="http://schemas.microsoft.com/office/powerpoint/2010/main" val="838821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20045AF-A945-BA48-AE4B-CFE46FAE86EB}" type="datetimeFigureOut">
              <a:rPr lang="en-US" smtClean="0"/>
              <a:t>7/10/2024</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09BCEEF-3B11-064A-B08A-725FA7DF1A5A}" type="slidenum">
              <a:rPr lang="en-US" smtClean="0"/>
              <a:t>‹#›</a:t>
            </a:fld>
            <a:endParaRPr lang="en-US"/>
          </a:p>
        </p:txBody>
      </p:sp>
    </p:spTree>
    <p:extLst>
      <p:ext uri="{BB962C8B-B14F-4D97-AF65-F5344CB8AC3E}">
        <p14:creationId xmlns:p14="http://schemas.microsoft.com/office/powerpoint/2010/main" val="31834944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F9CEF5-A50D-4B8B-9852-D76F703786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sky, mountain, outdoor, overlooking&#10;&#10;Description automatically generated">
            <a:extLst>
              <a:ext uri="{FF2B5EF4-FFF2-40B4-BE49-F238E27FC236}">
                <a16:creationId xmlns:a16="http://schemas.microsoft.com/office/drawing/2014/main" id="{ED8E7D7C-2FB0-77F5-E3C0-C0D460B33C20}"/>
              </a:ext>
            </a:extLst>
          </p:cNvPr>
          <p:cNvPicPr>
            <a:picLocks noChangeAspect="1"/>
          </p:cNvPicPr>
          <p:nvPr/>
        </p:nvPicPr>
        <p:blipFill>
          <a:blip r:embed="rId3"/>
          <a:stretch>
            <a:fillRect/>
          </a:stretch>
        </p:blipFill>
        <p:spPr>
          <a:xfrm>
            <a:off x="1" y="3572"/>
            <a:ext cx="12192000" cy="6803572"/>
          </a:xfrm>
          <a:prstGeom prst="rect">
            <a:avLst/>
          </a:prstGeom>
        </p:spPr>
      </p:pic>
      <p:sp>
        <p:nvSpPr>
          <p:cNvPr id="2" name="Title 1">
            <a:extLst>
              <a:ext uri="{FF2B5EF4-FFF2-40B4-BE49-F238E27FC236}">
                <a16:creationId xmlns:a16="http://schemas.microsoft.com/office/drawing/2014/main" id="{5EEBEA73-23E5-48CF-A293-11976C87397D}"/>
              </a:ext>
            </a:extLst>
          </p:cNvPr>
          <p:cNvSpPr>
            <a:spLocks noGrp="1"/>
          </p:cNvSpPr>
          <p:nvPr>
            <p:ph type="ctrTitle"/>
          </p:nvPr>
        </p:nvSpPr>
        <p:spPr>
          <a:xfrm>
            <a:off x="2126075" y="3003074"/>
            <a:ext cx="8915399" cy="2262781"/>
          </a:xfrm>
          <a:gradFill>
            <a:gsLst>
              <a:gs pos="6004">
                <a:srgbClr val="857974"/>
              </a:gs>
              <a:gs pos="19000">
                <a:srgbClr val="7D706A"/>
              </a:gs>
              <a:gs pos="0">
                <a:schemeClr val="bg2">
                  <a:tint val="90000"/>
                  <a:satMod val="92000"/>
                  <a:lumMod val="120000"/>
                </a:schemeClr>
              </a:gs>
              <a:gs pos="100000">
                <a:schemeClr val="bg2">
                  <a:shade val="98000"/>
                  <a:satMod val="120000"/>
                  <a:lumMod val="98000"/>
                </a:schemeClr>
              </a:gs>
            </a:gsLst>
            <a:path path="circle">
              <a:fillToRect l="50000" t="50000" r="100000" b="100000"/>
            </a:path>
          </a:gradFill>
        </p:spPr>
        <p:txBody>
          <a:bodyPr>
            <a:normAutofit fontScale="90000"/>
          </a:bodyPr>
          <a:lstStyle/>
          <a:p>
            <a:r>
              <a:rPr lang="en-US" b="1" dirty="0">
                <a:solidFill>
                  <a:schemeClr val="tx1"/>
                </a:solidFill>
              </a:rPr>
              <a:t>Underdevelopment Despite Upzoning</a:t>
            </a:r>
            <a:br>
              <a:rPr lang="en-US" sz="2000" b="1" dirty="0">
                <a:solidFill>
                  <a:schemeClr val="tx1"/>
                </a:solidFill>
              </a:rPr>
            </a:br>
            <a:br>
              <a:rPr lang="en-US" sz="2000" b="1" dirty="0">
                <a:solidFill>
                  <a:schemeClr val="tx1"/>
                </a:solidFill>
              </a:rPr>
            </a:br>
            <a:r>
              <a:rPr lang="en-US" sz="2000" dirty="0">
                <a:solidFill>
                  <a:schemeClr val="tx1"/>
                </a:solidFill>
              </a:rPr>
              <a:t>Richard Schragger and Sarah New</a:t>
            </a:r>
            <a:br>
              <a:rPr lang="en-US" sz="2000" dirty="0">
                <a:solidFill>
                  <a:schemeClr val="tx1"/>
                </a:solidFill>
              </a:rPr>
            </a:br>
            <a:r>
              <a:rPr lang="en-US" sz="2000" dirty="0">
                <a:solidFill>
                  <a:schemeClr val="tx1"/>
                </a:solidFill>
              </a:rPr>
              <a:t>University of Virginia School of Law </a:t>
            </a:r>
            <a:endParaRPr lang="en-US" sz="2000" b="1" dirty="0">
              <a:solidFill>
                <a:schemeClr val="tx1"/>
              </a:solidFill>
            </a:endParaRPr>
          </a:p>
        </p:txBody>
      </p:sp>
      <p:sp>
        <p:nvSpPr>
          <p:cNvPr id="11" name="Rectangle 10">
            <a:extLst>
              <a:ext uri="{FF2B5EF4-FFF2-40B4-BE49-F238E27FC236}">
                <a16:creationId xmlns:a16="http://schemas.microsoft.com/office/drawing/2014/main" id="{30684D86-C9D1-40C3-A9B6-EC935C7312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Freeform 33">
            <a:extLst>
              <a:ext uri="{FF2B5EF4-FFF2-40B4-BE49-F238E27FC236}">
                <a16:creationId xmlns:a16="http://schemas.microsoft.com/office/drawing/2014/main" id="{1EDF7896-F56A-49DA-90F3-F5CE8B983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
        <p:nvSpPr>
          <p:cNvPr id="4" name="TextBox 3">
            <a:extLst>
              <a:ext uri="{FF2B5EF4-FFF2-40B4-BE49-F238E27FC236}">
                <a16:creationId xmlns:a16="http://schemas.microsoft.com/office/drawing/2014/main" id="{DEB32599-4255-A6D9-3003-1CBE65E416A1}"/>
              </a:ext>
            </a:extLst>
          </p:cNvPr>
          <p:cNvSpPr txBox="1"/>
          <p:nvPr/>
        </p:nvSpPr>
        <p:spPr>
          <a:xfrm>
            <a:off x="210312" y="-365760"/>
            <a:ext cx="312906" cy="369332"/>
          </a:xfrm>
          <a:prstGeom prst="rect">
            <a:avLst/>
          </a:prstGeom>
          <a:noFill/>
        </p:spPr>
        <p:txBody>
          <a:bodyPr wrap="none" rtlCol="0">
            <a:spAutoFit/>
          </a:bodyPr>
          <a:lstStyle/>
          <a:p>
            <a:r>
              <a:rPr lang="en-US"/>
              <a:t>1</a:t>
            </a:r>
          </a:p>
        </p:txBody>
      </p:sp>
    </p:spTree>
    <p:extLst>
      <p:ext uri="{BB962C8B-B14F-4D97-AF65-F5344CB8AC3E}">
        <p14:creationId xmlns:p14="http://schemas.microsoft.com/office/powerpoint/2010/main" val="8737732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9CE0D5-117E-7E68-4DC0-D8BECF9E589D}"/>
              </a:ext>
            </a:extLst>
          </p:cNvPr>
          <p:cNvSpPr>
            <a:spLocks noGrp="1"/>
          </p:cNvSpPr>
          <p:nvPr>
            <p:ph type="title"/>
          </p:nvPr>
        </p:nvSpPr>
        <p:spPr>
          <a:xfrm>
            <a:off x="649224" y="645106"/>
            <a:ext cx="3650279" cy="1259894"/>
          </a:xfrm>
        </p:spPr>
        <p:txBody>
          <a:bodyPr>
            <a:normAutofit/>
          </a:bodyPr>
          <a:lstStyle/>
          <a:p>
            <a:pPr>
              <a:lnSpc>
                <a:spcPct val="90000"/>
              </a:lnSpc>
            </a:pPr>
            <a:r>
              <a:rPr lang="en-US" sz="2800" dirty="0"/>
              <a:t>Types of Underdevelopment – Large Parcels </a:t>
            </a:r>
          </a:p>
        </p:txBody>
      </p:sp>
      <p:sp>
        <p:nvSpPr>
          <p:cNvPr id="16" name="Rectangle 15">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Content Placeholder 5">
            <a:extLst>
              <a:ext uri="{FF2B5EF4-FFF2-40B4-BE49-F238E27FC236}">
                <a16:creationId xmlns:a16="http://schemas.microsoft.com/office/drawing/2014/main" id="{96E8B103-1092-3A0E-32E2-955E4FA002FA}"/>
              </a:ext>
            </a:extLst>
          </p:cNvPr>
          <p:cNvGraphicFramePr>
            <a:graphicFrameLocks/>
          </p:cNvGraphicFramePr>
          <p:nvPr>
            <p:extLst>
              <p:ext uri="{D42A27DB-BD31-4B8C-83A1-F6EECF244321}">
                <p14:modId xmlns:p14="http://schemas.microsoft.com/office/powerpoint/2010/main" val="2852070445"/>
              </p:ext>
            </p:extLst>
          </p:nvPr>
        </p:nvGraphicFramePr>
        <p:xfrm>
          <a:off x="5491447" y="890649"/>
          <a:ext cx="6239716" cy="2714560"/>
        </p:xfrm>
        <a:graphic>
          <a:graphicData uri="http://schemas.openxmlformats.org/drawingml/2006/table">
            <a:tbl>
              <a:tblPr firstRow="1" firstCol="1" bandRow="1">
                <a:tableStyleId>{5C22544A-7EE6-4342-B048-85BDC9FD1C3A}</a:tableStyleId>
              </a:tblPr>
              <a:tblGrid>
                <a:gridCol w="802630">
                  <a:extLst>
                    <a:ext uri="{9D8B030D-6E8A-4147-A177-3AD203B41FA5}">
                      <a16:colId xmlns:a16="http://schemas.microsoft.com/office/drawing/2014/main" val="2008397680"/>
                    </a:ext>
                  </a:extLst>
                </a:gridCol>
                <a:gridCol w="1017287">
                  <a:extLst>
                    <a:ext uri="{9D8B030D-6E8A-4147-A177-3AD203B41FA5}">
                      <a16:colId xmlns:a16="http://schemas.microsoft.com/office/drawing/2014/main" val="4292657449"/>
                    </a:ext>
                  </a:extLst>
                </a:gridCol>
                <a:gridCol w="1402603">
                  <a:extLst>
                    <a:ext uri="{9D8B030D-6E8A-4147-A177-3AD203B41FA5}">
                      <a16:colId xmlns:a16="http://schemas.microsoft.com/office/drawing/2014/main" val="515969783"/>
                    </a:ext>
                  </a:extLst>
                </a:gridCol>
                <a:gridCol w="1508598">
                  <a:extLst>
                    <a:ext uri="{9D8B030D-6E8A-4147-A177-3AD203B41FA5}">
                      <a16:colId xmlns:a16="http://schemas.microsoft.com/office/drawing/2014/main" val="237056331"/>
                    </a:ext>
                  </a:extLst>
                </a:gridCol>
                <a:gridCol w="1508598">
                  <a:extLst>
                    <a:ext uri="{9D8B030D-6E8A-4147-A177-3AD203B41FA5}">
                      <a16:colId xmlns:a16="http://schemas.microsoft.com/office/drawing/2014/main" val="1178060178"/>
                    </a:ext>
                  </a:extLst>
                </a:gridCol>
              </a:tblGrid>
              <a:tr h="296757">
                <a:tc gridSpan="5">
                  <a:txBody>
                    <a:bodyPr/>
                    <a:lstStyle/>
                    <a:p>
                      <a:pPr marL="0" marR="0" algn="ctr">
                        <a:lnSpc>
                          <a:spcPct val="107000"/>
                        </a:lnSpc>
                        <a:spcBef>
                          <a:spcPts val="0"/>
                        </a:spcBef>
                        <a:spcAft>
                          <a:spcPts val="0"/>
                        </a:spcAft>
                      </a:pPr>
                      <a:r>
                        <a:rPr lang="en-US" sz="1300" kern="0" dirty="0">
                          <a:effectLst/>
                        </a:rPr>
                        <a:t>Oversized Parcels in Residential Zoning Districts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59901773"/>
                  </a:ext>
                </a:extLst>
              </a:tr>
              <a:tr h="839362">
                <a:tc>
                  <a:txBody>
                    <a:bodyPr/>
                    <a:lstStyle/>
                    <a:p>
                      <a:pPr marL="0" marR="0" algn="ctr">
                        <a:lnSpc>
                          <a:spcPct val="107000"/>
                        </a:lnSpc>
                        <a:spcBef>
                          <a:spcPts val="0"/>
                        </a:spcBef>
                        <a:spcAft>
                          <a:spcPts val="0"/>
                        </a:spcAft>
                      </a:pPr>
                      <a:r>
                        <a:rPr lang="en-US" sz="1300" kern="0" dirty="0">
                          <a:effectLst/>
                        </a:rPr>
                        <a:t>Zoning Code</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300" kern="0" dirty="0">
                          <a:effectLst/>
                        </a:rPr>
                        <a:t>Parcels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300" kern="0" dirty="0">
                          <a:effectLst/>
                        </a:rPr>
                        <a:t>Parcels &gt; 2 Lots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300" kern="0">
                          <a:effectLst/>
                        </a:rPr>
                        <a:t>% Parcels &gt; 2 Lots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300" kern="0" dirty="0">
                          <a:effectLst/>
                        </a:rPr>
                        <a:t>Potential Additional Dwelling Units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791646366"/>
                  </a:ext>
                </a:extLst>
              </a:tr>
              <a:tr h="554544">
                <a:tc>
                  <a:txBody>
                    <a:bodyPr/>
                    <a:lstStyle/>
                    <a:p>
                      <a:pPr marL="0" marR="0">
                        <a:lnSpc>
                          <a:spcPct val="107000"/>
                        </a:lnSpc>
                        <a:spcBef>
                          <a:spcPts val="0"/>
                        </a:spcBef>
                        <a:spcAft>
                          <a:spcPts val="0"/>
                        </a:spcAft>
                      </a:pPr>
                      <a:r>
                        <a:rPr lang="en-US" sz="1300" kern="0">
                          <a:effectLst/>
                        </a:rPr>
                        <a:t>Single Family</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8,058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                                         1,896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23.53%</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1,896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977952017"/>
                  </a:ext>
                </a:extLst>
              </a:tr>
              <a:tr h="554544">
                <a:tc>
                  <a:txBody>
                    <a:bodyPr/>
                    <a:lstStyle/>
                    <a:p>
                      <a:pPr marL="0" marR="0">
                        <a:lnSpc>
                          <a:spcPct val="107000"/>
                        </a:lnSpc>
                        <a:spcBef>
                          <a:spcPts val="0"/>
                        </a:spcBef>
                        <a:spcAft>
                          <a:spcPts val="0"/>
                        </a:spcAft>
                      </a:pPr>
                      <a:r>
                        <a:rPr lang="en-US" sz="1300" kern="0">
                          <a:effectLst/>
                        </a:rPr>
                        <a:t>Two-Family</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dirty="0">
                          <a:effectLst/>
                        </a:rPr>
                        <a:t>                         2,164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                                         1,891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87.38%</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                                             1,891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919123907"/>
                  </a:ext>
                </a:extLst>
              </a:tr>
              <a:tr h="469353">
                <a:tc>
                  <a:txBody>
                    <a:bodyPr/>
                    <a:lstStyle/>
                    <a:p>
                      <a:pPr marL="0" marR="0">
                        <a:lnSpc>
                          <a:spcPct val="107000"/>
                        </a:lnSpc>
                        <a:spcBef>
                          <a:spcPts val="0"/>
                        </a:spcBef>
                        <a:spcAft>
                          <a:spcPts val="0"/>
                        </a:spcAft>
                      </a:pPr>
                      <a:r>
                        <a:rPr lang="en-US" sz="1300" kern="0">
                          <a:effectLst/>
                        </a:rPr>
                        <a:t>Total</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                       10,222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                                         3,787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37.05%</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dirty="0">
                          <a:effectLst/>
                        </a:rPr>
                        <a:t>                                             3,787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566629956"/>
                  </a:ext>
                </a:extLst>
              </a:tr>
            </a:tbl>
          </a:graphicData>
        </a:graphic>
      </p:graphicFrame>
      <p:graphicFrame>
        <p:nvGraphicFramePr>
          <p:cNvPr id="5" name="Table 4">
            <a:extLst>
              <a:ext uri="{FF2B5EF4-FFF2-40B4-BE49-F238E27FC236}">
                <a16:creationId xmlns:a16="http://schemas.microsoft.com/office/drawing/2014/main" id="{529BF3DA-B69B-BDF3-3889-9B9394C23F10}"/>
              </a:ext>
            </a:extLst>
          </p:cNvPr>
          <p:cNvGraphicFramePr>
            <a:graphicFrameLocks noGrp="1"/>
          </p:cNvGraphicFramePr>
          <p:nvPr>
            <p:extLst>
              <p:ext uri="{D42A27DB-BD31-4B8C-83A1-F6EECF244321}">
                <p14:modId xmlns:p14="http://schemas.microsoft.com/office/powerpoint/2010/main" val="591928654"/>
              </p:ext>
            </p:extLst>
          </p:nvPr>
        </p:nvGraphicFramePr>
        <p:xfrm>
          <a:off x="5491447" y="3716978"/>
          <a:ext cx="6239716" cy="2714559"/>
        </p:xfrm>
        <a:graphic>
          <a:graphicData uri="http://schemas.openxmlformats.org/drawingml/2006/table">
            <a:tbl>
              <a:tblPr firstRow="1" firstCol="1" bandRow="1">
                <a:tableStyleId>{5C22544A-7EE6-4342-B048-85BDC9FD1C3A}</a:tableStyleId>
              </a:tblPr>
              <a:tblGrid>
                <a:gridCol w="894626">
                  <a:extLst>
                    <a:ext uri="{9D8B030D-6E8A-4147-A177-3AD203B41FA5}">
                      <a16:colId xmlns:a16="http://schemas.microsoft.com/office/drawing/2014/main" val="623534305"/>
                    </a:ext>
                  </a:extLst>
                </a:gridCol>
                <a:gridCol w="902626">
                  <a:extLst>
                    <a:ext uri="{9D8B030D-6E8A-4147-A177-3AD203B41FA5}">
                      <a16:colId xmlns:a16="http://schemas.microsoft.com/office/drawing/2014/main" val="1613546892"/>
                    </a:ext>
                  </a:extLst>
                </a:gridCol>
                <a:gridCol w="1572595">
                  <a:extLst>
                    <a:ext uri="{9D8B030D-6E8A-4147-A177-3AD203B41FA5}">
                      <a16:colId xmlns:a16="http://schemas.microsoft.com/office/drawing/2014/main" val="2147840120"/>
                    </a:ext>
                  </a:extLst>
                </a:gridCol>
                <a:gridCol w="1669924">
                  <a:extLst>
                    <a:ext uri="{9D8B030D-6E8A-4147-A177-3AD203B41FA5}">
                      <a16:colId xmlns:a16="http://schemas.microsoft.com/office/drawing/2014/main" val="1719704555"/>
                    </a:ext>
                  </a:extLst>
                </a:gridCol>
                <a:gridCol w="1199945">
                  <a:extLst>
                    <a:ext uri="{9D8B030D-6E8A-4147-A177-3AD203B41FA5}">
                      <a16:colId xmlns:a16="http://schemas.microsoft.com/office/drawing/2014/main" val="1200626084"/>
                    </a:ext>
                  </a:extLst>
                </a:gridCol>
              </a:tblGrid>
              <a:tr h="296756">
                <a:tc gridSpan="5">
                  <a:txBody>
                    <a:bodyPr/>
                    <a:lstStyle/>
                    <a:p>
                      <a:pPr marL="0" marR="0" algn="ctr">
                        <a:lnSpc>
                          <a:spcPct val="107000"/>
                        </a:lnSpc>
                        <a:spcBef>
                          <a:spcPts val="0"/>
                        </a:spcBef>
                        <a:spcAft>
                          <a:spcPts val="0"/>
                        </a:spcAft>
                      </a:pPr>
                      <a:r>
                        <a:rPr lang="en-US" sz="1300" kern="0">
                          <a:effectLst/>
                        </a:rPr>
                        <a:t>Ripe for Subdivision Parcels in Residential Zoning Districts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78870282"/>
                  </a:ext>
                </a:extLst>
              </a:tr>
              <a:tr h="839362">
                <a:tc>
                  <a:txBody>
                    <a:bodyPr/>
                    <a:lstStyle/>
                    <a:p>
                      <a:pPr marL="0" marR="0" algn="ctr">
                        <a:lnSpc>
                          <a:spcPct val="107000"/>
                        </a:lnSpc>
                        <a:spcBef>
                          <a:spcPts val="0"/>
                        </a:spcBef>
                        <a:spcAft>
                          <a:spcPts val="0"/>
                        </a:spcAft>
                      </a:pPr>
                      <a:r>
                        <a:rPr lang="en-US" sz="1300" kern="0" dirty="0">
                          <a:effectLst/>
                        </a:rPr>
                        <a:t>Zoning Code</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300" kern="0" dirty="0">
                          <a:effectLst/>
                        </a:rPr>
                        <a:t>Parcels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300" kern="0" dirty="0">
                          <a:effectLst/>
                        </a:rPr>
                        <a:t>Parcels &gt; 2 Single Family Lots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300" kern="0">
                          <a:effectLst/>
                        </a:rPr>
                        <a:t>Ripe for Subdivision Parcels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300" kern="0" dirty="0">
                          <a:effectLst/>
                        </a:rPr>
                        <a:t>Ripe for Subdivision Acreage</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66129402"/>
                  </a:ext>
                </a:extLst>
              </a:tr>
              <a:tr h="554544">
                <a:tc>
                  <a:txBody>
                    <a:bodyPr/>
                    <a:lstStyle/>
                    <a:p>
                      <a:pPr marL="0" marR="0">
                        <a:lnSpc>
                          <a:spcPct val="107000"/>
                        </a:lnSpc>
                        <a:spcBef>
                          <a:spcPts val="0"/>
                        </a:spcBef>
                        <a:spcAft>
                          <a:spcPts val="0"/>
                        </a:spcAft>
                      </a:pPr>
                      <a:r>
                        <a:rPr lang="en-US" sz="1300" kern="0">
                          <a:effectLst/>
                        </a:rPr>
                        <a:t>Single Family</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8,058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dirty="0">
                          <a:effectLst/>
                        </a:rPr>
                        <a:t>                                        1,896</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1,497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881.2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136935022"/>
                  </a:ext>
                </a:extLst>
              </a:tr>
              <a:tr h="554544">
                <a:tc>
                  <a:txBody>
                    <a:bodyPr/>
                    <a:lstStyle/>
                    <a:p>
                      <a:pPr marL="0" marR="0">
                        <a:lnSpc>
                          <a:spcPct val="107000"/>
                        </a:lnSpc>
                        <a:spcBef>
                          <a:spcPts val="0"/>
                        </a:spcBef>
                        <a:spcAft>
                          <a:spcPts val="0"/>
                        </a:spcAft>
                      </a:pPr>
                      <a:r>
                        <a:rPr lang="en-US" sz="1300" kern="0" dirty="0">
                          <a:effectLst/>
                        </a:rPr>
                        <a:t>Two-Family</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                         2,164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                                       371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                                             174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75.44</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986515668"/>
                  </a:ext>
                </a:extLst>
              </a:tr>
              <a:tr h="469353">
                <a:tc>
                  <a:txBody>
                    <a:bodyPr/>
                    <a:lstStyle/>
                    <a:p>
                      <a:pPr marL="0" marR="0">
                        <a:lnSpc>
                          <a:spcPct val="107000"/>
                        </a:lnSpc>
                        <a:spcBef>
                          <a:spcPts val="0"/>
                        </a:spcBef>
                        <a:spcAft>
                          <a:spcPts val="0"/>
                        </a:spcAft>
                      </a:pPr>
                      <a:r>
                        <a:rPr lang="en-US" sz="1300" kern="0">
                          <a:effectLst/>
                        </a:rPr>
                        <a:t>Total</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                       10,222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                                         2,267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                                          1,671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dirty="0">
                          <a:effectLst/>
                        </a:rPr>
                        <a:t>956.64</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904326741"/>
                  </a:ext>
                </a:extLst>
              </a:tr>
            </a:tbl>
          </a:graphicData>
        </a:graphic>
      </p:graphicFrame>
      <p:pic>
        <p:nvPicPr>
          <p:cNvPr id="6" name="Picture 5" descr="A grassy hill with a white fence and trees&#10;&#10;Description automatically generated">
            <a:extLst>
              <a:ext uri="{FF2B5EF4-FFF2-40B4-BE49-F238E27FC236}">
                <a16:creationId xmlns:a16="http://schemas.microsoft.com/office/drawing/2014/main" id="{0E94AB6D-9062-A4B4-05F1-EBD06F9A9A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4824" y="1905000"/>
            <a:ext cx="2953520" cy="2215141"/>
          </a:xfrm>
          <a:prstGeom prst="rect">
            <a:avLst/>
          </a:prstGeom>
        </p:spPr>
      </p:pic>
      <p:pic>
        <p:nvPicPr>
          <p:cNvPr id="7" name="Picture 6" descr="A large house with trees and grass&#10;&#10;Description automatically generated">
            <a:extLst>
              <a:ext uri="{FF2B5EF4-FFF2-40B4-BE49-F238E27FC236}">
                <a16:creationId xmlns:a16="http://schemas.microsoft.com/office/drawing/2014/main" id="{ACB2ED4A-5E41-CE0F-0CC4-EC874C8372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7098" y="4266730"/>
            <a:ext cx="2954022" cy="2215141"/>
          </a:xfrm>
          <a:prstGeom prst="rect">
            <a:avLst/>
          </a:prstGeom>
        </p:spPr>
      </p:pic>
      <p:sp>
        <p:nvSpPr>
          <p:cNvPr id="4" name="TextBox 3">
            <a:extLst>
              <a:ext uri="{FF2B5EF4-FFF2-40B4-BE49-F238E27FC236}">
                <a16:creationId xmlns:a16="http://schemas.microsoft.com/office/drawing/2014/main" id="{F6BD57B5-9D6F-2F12-57C8-4A9BFAC49CCC}"/>
              </a:ext>
            </a:extLst>
          </p:cNvPr>
          <p:cNvSpPr txBox="1"/>
          <p:nvPr/>
        </p:nvSpPr>
        <p:spPr>
          <a:xfrm>
            <a:off x="1642766" y="6513673"/>
            <a:ext cx="2388795" cy="307777"/>
          </a:xfrm>
          <a:prstGeom prst="rect">
            <a:avLst/>
          </a:prstGeom>
          <a:noFill/>
        </p:spPr>
        <p:txBody>
          <a:bodyPr wrap="none" rtlCol="0">
            <a:spAutoFit/>
          </a:bodyPr>
          <a:lstStyle/>
          <a:p>
            <a:r>
              <a:rPr lang="en-US" sz="1400" i="1" dirty="0"/>
              <a:t>4 acre parcel zoned R-1U</a:t>
            </a:r>
          </a:p>
        </p:txBody>
      </p:sp>
    </p:spTree>
    <p:extLst>
      <p:ext uri="{BB962C8B-B14F-4D97-AF65-F5344CB8AC3E}">
        <p14:creationId xmlns:p14="http://schemas.microsoft.com/office/powerpoint/2010/main" val="3434505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580D4-6688-7BDD-78E8-4C7BDB97D898}"/>
              </a:ext>
            </a:extLst>
          </p:cNvPr>
          <p:cNvSpPr>
            <a:spLocks noGrp="1"/>
          </p:cNvSpPr>
          <p:nvPr>
            <p:ph type="title"/>
          </p:nvPr>
        </p:nvSpPr>
        <p:spPr/>
        <p:txBody>
          <a:bodyPr/>
          <a:lstStyle/>
          <a:p>
            <a:r>
              <a:rPr lang="en-US" dirty="0"/>
              <a:t>Impact of Additional Requirements on Subdivision of Large Parcels</a:t>
            </a:r>
          </a:p>
        </p:txBody>
      </p:sp>
      <p:sp>
        <p:nvSpPr>
          <p:cNvPr id="3" name="Content Placeholder 2">
            <a:extLst>
              <a:ext uri="{FF2B5EF4-FFF2-40B4-BE49-F238E27FC236}">
                <a16:creationId xmlns:a16="http://schemas.microsoft.com/office/drawing/2014/main" id="{1CFC5B93-A973-6C6F-5B1F-41F31076D789}"/>
              </a:ext>
            </a:extLst>
          </p:cNvPr>
          <p:cNvSpPr>
            <a:spLocks noGrp="1"/>
          </p:cNvSpPr>
          <p:nvPr>
            <p:ph sz="half" idx="1"/>
          </p:nvPr>
        </p:nvSpPr>
        <p:spPr>
          <a:xfrm>
            <a:off x="925416" y="2156517"/>
            <a:ext cx="4313864" cy="3777622"/>
          </a:xfrm>
        </p:spPr>
        <p:txBody>
          <a:bodyPr/>
          <a:lstStyle/>
          <a:p>
            <a:r>
              <a:rPr lang="en-US" dirty="0"/>
              <a:t>We recognize that the city’s additional requirements for lots could affect the number of these “Ripe for Subdivision” parcels that could be developed.</a:t>
            </a:r>
          </a:p>
          <a:p>
            <a:r>
              <a:rPr lang="en-US" dirty="0"/>
              <a:t>We chose one such requirement to see how significant the impact might be: frontage.</a:t>
            </a:r>
          </a:p>
          <a:p>
            <a:r>
              <a:rPr lang="en-US" dirty="0"/>
              <a:t>Charlottesville requires 50 feet of road frontage for single family homes (with some exceptions for cul-de-sacs).</a:t>
            </a:r>
          </a:p>
        </p:txBody>
      </p:sp>
      <p:graphicFrame>
        <p:nvGraphicFramePr>
          <p:cNvPr id="5" name="Content Placeholder 4">
            <a:extLst>
              <a:ext uri="{FF2B5EF4-FFF2-40B4-BE49-F238E27FC236}">
                <a16:creationId xmlns:a16="http://schemas.microsoft.com/office/drawing/2014/main" id="{4BB5CA8B-31D9-A369-AEDA-35D29EEB3671}"/>
              </a:ext>
            </a:extLst>
          </p:cNvPr>
          <p:cNvGraphicFramePr>
            <a:graphicFrameLocks noGrp="1"/>
          </p:cNvGraphicFramePr>
          <p:nvPr>
            <p:ph sz="half" idx="2"/>
            <p:extLst>
              <p:ext uri="{D42A27DB-BD31-4B8C-83A1-F6EECF244321}">
                <p14:modId xmlns:p14="http://schemas.microsoft.com/office/powerpoint/2010/main" val="2591698668"/>
              </p:ext>
            </p:extLst>
          </p:nvPr>
        </p:nvGraphicFramePr>
        <p:xfrm>
          <a:off x="5685780" y="2156517"/>
          <a:ext cx="5953912" cy="2844800"/>
        </p:xfrm>
        <a:graphic>
          <a:graphicData uri="http://schemas.openxmlformats.org/drawingml/2006/table">
            <a:tbl>
              <a:tblPr firstRow="1" firstCol="1" bandRow="1">
                <a:tableStyleId>{5C22544A-7EE6-4342-B048-85BDC9FD1C3A}</a:tableStyleId>
              </a:tblPr>
              <a:tblGrid>
                <a:gridCol w="1488478">
                  <a:extLst>
                    <a:ext uri="{9D8B030D-6E8A-4147-A177-3AD203B41FA5}">
                      <a16:colId xmlns:a16="http://schemas.microsoft.com/office/drawing/2014/main" val="2532368880"/>
                    </a:ext>
                  </a:extLst>
                </a:gridCol>
                <a:gridCol w="1488478">
                  <a:extLst>
                    <a:ext uri="{9D8B030D-6E8A-4147-A177-3AD203B41FA5}">
                      <a16:colId xmlns:a16="http://schemas.microsoft.com/office/drawing/2014/main" val="2599622183"/>
                    </a:ext>
                  </a:extLst>
                </a:gridCol>
                <a:gridCol w="1488478">
                  <a:extLst>
                    <a:ext uri="{9D8B030D-6E8A-4147-A177-3AD203B41FA5}">
                      <a16:colId xmlns:a16="http://schemas.microsoft.com/office/drawing/2014/main" val="1924672038"/>
                    </a:ext>
                  </a:extLst>
                </a:gridCol>
                <a:gridCol w="1488478">
                  <a:extLst>
                    <a:ext uri="{9D8B030D-6E8A-4147-A177-3AD203B41FA5}">
                      <a16:colId xmlns:a16="http://schemas.microsoft.com/office/drawing/2014/main" val="2869001401"/>
                    </a:ext>
                  </a:extLst>
                </a:gridCol>
              </a:tblGrid>
              <a:tr h="359381">
                <a:tc>
                  <a:txBody>
                    <a:bodyPr/>
                    <a:lstStyle/>
                    <a:p>
                      <a:pPr algn="ctr"/>
                      <a:r>
                        <a:rPr lang="en-US" dirty="0"/>
                        <a:t>Zoning Code</a:t>
                      </a:r>
                    </a:p>
                  </a:txBody>
                  <a:tcPr/>
                </a:tc>
                <a:tc>
                  <a:txBody>
                    <a:bodyPr/>
                    <a:lstStyle/>
                    <a:p>
                      <a:pPr algn="ctr"/>
                      <a:r>
                        <a:rPr lang="en-US" dirty="0"/>
                        <a:t>Ripe for Subdivision Parcels</a:t>
                      </a:r>
                    </a:p>
                  </a:txBody>
                  <a:tcPr/>
                </a:tc>
                <a:tc>
                  <a:txBody>
                    <a:bodyPr/>
                    <a:lstStyle/>
                    <a:p>
                      <a:pPr algn="ctr"/>
                      <a:r>
                        <a:rPr lang="en-US" dirty="0" err="1"/>
                        <a:t>RfS</a:t>
                      </a:r>
                      <a:r>
                        <a:rPr lang="en-US" dirty="0"/>
                        <a:t> Parcels with &gt;100ft of Frontage</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 </a:t>
                      </a:r>
                      <a:r>
                        <a:rPr lang="en-US" dirty="0" err="1"/>
                        <a:t>RfS</a:t>
                      </a:r>
                      <a:r>
                        <a:rPr lang="en-US" dirty="0"/>
                        <a:t> Parcels with &gt;100ft of Frontage</a:t>
                      </a:r>
                    </a:p>
                    <a:p>
                      <a:endParaRPr lang="en-US" dirty="0"/>
                    </a:p>
                  </a:txBody>
                  <a:tcPr/>
                </a:tc>
                <a:extLst>
                  <a:ext uri="{0D108BD9-81ED-4DB2-BD59-A6C34878D82A}">
                    <a16:rowId xmlns:a16="http://schemas.microsoft.com/office/drawing/2014/main" val="2858141000"/>
                  </a:ext>
                </a:extLst>
              </a:tr>
              <a:tr h="370840">
                <a:tc>
                  <a:txBody>
                    <a:bodyPr/>
                    <a:lstStyle/>
                    <a:p>
                      <a:r>
                        <a:rPr lang="en-US" dirty="0"/>
                        <a:t>Single Family</a:t>
                      </a:r>
                    </a:p>
                  </a:txBody>
                  <a:tcPr/>
                </a:tc>
                <a:tc>
                  <a:txBody>
                    <a:bodyPr/>
                    <a:lstStyle/>
                    <a:p>
                      <a:r>
                        <a:rPr lang="en-US" dirty="0"/>
                        <a:t>1497</a:t>
                      </a:r>
                    </a:p>
                  </a:txBody>
                  <a:tcPr/>
                </a:tc>
                <a:tc>
                  <a:txBody>
                    <a:bodyPr/>
                    <a:lstStyle/>
                    <a:p>
                      <a:r>
                        <a:rPr lang="en-US" dirty="0"/>
                        <a:t>840</a:t>
                      </a:r>
                    </a:p>
                  </a:txBody>
                  <a:tcPr/>
                </a:tc>
                <a:tc>
                  <a:txBody>
                    <a:bodyPr/>
                    <a:lstStyle/>
                    <a:p>
                      <a:r>
                        <a:rPr lang="en-US" dirty="0"/>
                        <a:t>56.11%</a:t>
                      </a:r>
                    </a:p>
                  </a:txBody>
                  <a:tcPr/>
                </a:tc>
                <a:extLst>
                  <a:ext uri="{0D108BD9-81ED-4DB2-BD59-A6C34878D82A}">
                    <a16:rowId xmlns:a16="http://schemas.microsoft.com/office/drawing/2014/main" val="3978098954"/>
                  </a:ext>
                </a:extLst>
              </a:tr>
              <a:tr h="370840">
                <a:tc>
                  <a:txBody>
                    <a:bodyPr/>
                    <a:lstStyle/>
                    <a:p>
                      <a:r>
                        <a:rPr lang="en-US" dirty="0"/>
                        <a:t>Two-Family</a:t>
                      </a:r>
                    </a:p>
                  </a:txBody>
                  <a:tcPr/>
                </a:tc>
                <a:tc>
                  <a:txBody>
                    <a:bodyPr/>
                    <a:lstStyle/>
                    <a:p>
                      <a:r>
                        <a:rPr lang="en-US" dirty="0"/>
                        <a:t>174</a:t>
                      </a:r>
                    </a:p>
                  </a:txBody>
                  <a:tcPr/>
                </a:tc>
                <a:tc>
                  <a:txBody>
                    <a:bodyPr/>
                    <a:lstStyle/>
                    <a:p>
                      <a:r>
                        <a:rPr lang="en-US" dirty="0"/>
                        <a:t>57</a:t>
                      </a:r>
                    </a:p>
                  </a:txBody>
                  <a:tcPr/>
                </a:tc>
                <a:tc>
                  <a:txBody>
                    <a:bodyPr/>
                    <a:lstStyle/>
                    <a:p>
                      <a:r>
                        <a:rPr lang="en-US" dirty="0"/>
                        <a:t>32.76%</a:t>
                      </a:r>
                    </a:p>
                  </a:txBody>
                  <a:tcPr/>
                </a:tc>
                <a:extLst>
                  <a:ext uri="{0D108BD9-81ED-4DB2-BD59-A6C34878D82A}">
                    <a16:rowId xmlns:a16="http://schemas.microsoft.com/office/drawing/2014/main" val="3142567957"/>
                  </a:ext>
                </a:extLst>
              </a:tr>
              <a:tr h="370840">
                <a:tc>
                  <a:txBody>
                    <a:bodyPr/>
                    <a:lstStyle/>
                    <a:p>
                      <a:r>
                        <a:rPr lang="en-US" dirty="0"/>
                        <a:t>Total</a:t>
                      </a:r>
                    </a:p>
                  </a:txBody>
                  <a:tcPr/>
                </a:tc>
                <a:tc>
                  <a:txBody>
                    <a:bodyPr/>
                    <a:lstStyle/>
                    <a:p>
                      <a:r>
                        <a:rPr lang="en-US" dirty="0"/>
                        <a:t>1,671</a:t>
                      </a:r>
                    </a:p>
                  </a:txBody>
                  <a:tcPr/>
                </a:tc>
                <a:tc>
                  <a:txBody>
                    <a:bodyPr/>
                    <a:lstStyle/>
                    <a:p>
                      <a:r>
                        <a:rPr lang="en-US" dirty="0"/>
                        <a:t>897</a:t>
                      </a:r>
                    </a:p>
                  </a:txBody>
                  <a:tcPr/>
                </a:tc>
                <a:tc>
                  <a:txBody>
                    <a:bodyPr/>
                    <a:lstStyle/>
                    <a:p>
                      <a:r>
                        <a:rPr lang="en-US" dirty="0"/>
                        <a:t>53.68%</a:t>
                      </a:r>
                    </a:p>
                  </a:txBody>
                  <a:tcPr/>
                </a:tc>
                <a:extLst>
                  <a:ext uri="{0D108BD9-81ED-4DB2-BD59-A6C34878D82A}">
                    <a16:rowId xmlns:a16="http://schemas.microsoft.com/office/drawing/2014/main" val="1103300165"/>
                  </a:ext>
                </a:extLst>
              </a:tr>
            </a:tbl>
          </a:graphicData>
        </a:graphic>
      </p:graphicFrame>
    </p:spTree>
    <p:extLst>
      <p:ext uri="{BB962C8B-B14F-4D97-AF65-F5344CB8AC3E}">
        <p14:creationId xmlns:p14="http://schemas.microsoft.com/office/powerpoint/2010/main" val="3542265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68"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69"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70"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71"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72"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73"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74"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75"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76"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77"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78"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79"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81" name="Group 80">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82"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83"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84"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85"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86"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87"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88"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89"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90"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91"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92"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93"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95" name="Rectangle 94">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7" name="Freeform 6">
            <a:extLst>
              <a:ext uri="{FF2B5EF4-FFF2-40B4-BE49-F238E27FC236}">
                <a16:creationId xmlns:a16="http://schemas.microsoft.com/office/drawing/2014/main" id="{3623DEAC-F39C-45D6-86DC-1033F6429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 useBgFill="1">
        <p:nvSpPr>
          <p:cNvPr id="99" name="Rectangle 98">
            <a:extLst>
              <a:ext uri="{FF2B5EF4-FFF2-40B4-BE49-F238E27FC236}">
                <a16:creationId xmlns:a16="http://schemas.microsoft.com/office/drawing/2014/main" id="{A692209D-B607-46C3-8560-07AF72291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94874638-CF15-4908-BC4B-4908744D0B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7B58530-F424-0647-3A8F-1DB499CAF3A9}"/>
              </a:ext>
            </a:extLst>
          </p:cNvPr>
          <p:cNvSpPr>
            <a:spLocks noGrp="1"/>
          </p:cNvSpPr>
          <p:nvPr>
            <p:ph type="title"/>
          </p:nvPr>
        </p:nvSpPr>
        <p:spPr>
          <a:xfrm>
            <a:off x="540279" y="967417"/>
            <a:ext cx="3778870" cy="3943250"/>
          </a:xfrm>
        </p:spPr>
        <p:txBody>
          <a:bodyPr vert="horz" lIns="91440" tIns="45720" rIns="91440" bIns="45720" rtlCol="0" anchor="b">
            <a:normAutofit/>
          </a:bodyPr>
          <a:lstStyle/>
          <a:p>
            <a:r>
              <a:rPr lang="en-US" sz="4000" dirty="0">
                <a:solidFill>
                  <a:srgbClr val="FEFFFF"/>
                </a:solidFill>
              </a:rPr>
              <a:t>Ripe for Subdivision parcels with at least 100 ft  of frontage</a:t>
            </a:r>
          </a:p>
        </p:txBody>
      </p:sp>
      <p:sp>
        <p:nvSpPr>
          <p:cNvPr id="103" name="Freeform 5">
            <a:extLst>
              <a:ext uri="{FF2B5EF4-FFF2-40B4-BE49-F238E27FC236}">
                <a16:creationId xmlns:a16="http://schemas.microsoft.com/office/drawing/2014/main" id="{5F1B8348-CD6E-4561-A704-C232D9A2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5" name="Content Placeholder 4" descr="A map of a city&#10;&#10;Description automatically generated">
            <a:extLst>
              <a:ext uri="{FF2B5EF4-FFF2-40B4-BE49-F238E27FC236}">
                <a16:creationId xmlns:a16="http://schemas.microsoft.com/office/drawing/2014/main" id="{880E7016-6F2D-4FA8-3891-BA9DC776D60E}"/>
              </a:ext>
            </a:extLst>
          </p:cNvPr>
          <p:cNvPicPr>
            <a:picLocks noChangeAspect="1"/>
          </p:cNvPicPr>
          <p:nvPr/>
        </p:nvPicPr>
        <p:blipFill rotWithShape="1">
          <a:blip r:embed="rId3">
            <a:extLst>
              <a:ext uri="{28A0092B-C50C-407E-A947-70E740481C1C}">
                <a14:useLocalDpi xmlns:a14="http://schemas.microsoft.com/office/drawing/2010/main" val="0"/>
              </a:ext>
            </a:extLst>
          </a:blip>
          <a:srcRect l="5982" r="136" b="-2"/>
          <a:stretch/>
        </p:blipFill>
        <p:spPr>
          <a:xfrm>
            <a:off x="5693447" y="967417"/>
            <a:ext cx="5429596" cy="4930468"/>
          </a:xfrm>
          <a:prstGeom prst="rect">
            <a:avLst/>
          </a:prstGeom>
        </p:spPr>
      </p:pic>
    </p:spTree>
    <p:extLst>
      <p:ext uri="{BB962C8B-B14F-4D97-AF65-F5344CB8AC3E}">
        <p14:creationId xmlns:p14="http://schemas.microsoft.com/office/powerpoint/2010/main" val="1011732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25"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26"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27"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28"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29"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30"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31"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32"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33"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34"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35"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36"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38" name="Group 37">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39"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40"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41"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42"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43"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44"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45"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46"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47"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48"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49"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50"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52" name="Rectangle 51">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4" name="Freeform 6">
            <a:extLst>
              <a:ext uri="{FF2B5EF4-FFF2-40B4-BE49-F238E27FC236}">
                <a16:creationId xmlns:a16="http://schemas.microsoft.com/office/drawing/2014/main" id="{3623DEAC-F39C-45D6-86DC-1033F6429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 useBgFill="1">
        <p:nvSpPr>
          <p:cNvPr id="56" name="Rectangle 55">
            <a:extLst>
              <a:ext uri="{FF2B5EF4-FFF2-40B4-BE49-F238E27FC236}">
                <a16:creationId xmlns:a16="http://schemas.microsoft.com/office/drawing/2014/main" id="{A692209D-B607-46C3-8560-07AF72291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94874638-CF15-4908-BC4B-4908744D0B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646275D-6088-1F88-AB6B-BB24D3840744}"/>
              </a:ext>
            </a:extLst>
          </p:cNvPr>
          <p:cNvSpPr>
            <a:spLocks noGrp="1"/>
          </p:cNvSpPr>
          <p:nvPr>
            <p:ph type="title"/>
          </p:nvPr>
        </p:nvSpPr>
        <p:spPr>
          <a:xfrm>
            <a:off x="540279" y="967417"/>
            <a:ext cx="3778870" cy="3943250"/>
          </a:xfrm>
        </p:spPr>
        <p:txBody>
          <a:bodyPr vert="horz" lIns="91440" tIns="45720" rIns="91440" bIns="45720" rtlCol="0" anchor="b">
            <a:normAutofit/>
          </a:bodyPr>
          <a:lstStyle/>
          <a:p>
            <a:pPr>
              <a:lnSpc>
                <a:spcPct val="90000"/>
              </a:lnSpc>
            </a:pPr>
            <a:r>
              <a:rPr lang="en-US" sz="3700">
                <a:solidFill>
                  <a:srgbClr val="FEFFFF"/>
                </a:solidFill>
              </a:rPr>
              <a:t>Parcels with Historical Preservation and Architectural Design Control Overlay</a:t>
            </a:r>
          </a:p>
        </p:txBody>
      </p:sp>
      <p:sp>
        <p:nvSpPr>
          <p:cNvPr id="60" name="Freeform 5">
            <a:extLst>
              <a:ext uri="{FF2B5EF4-FFF2-40B4-BE49-F238E27FC236}">
                <a16:creationId xmlns:a16="http://schemas.microsoft.com/office/drawing/2014/main" id="{5F1B8348-CD6E-4561-A704-C232D9A2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5" name="Content Placeholder 4" descr="A map of a city&#10;&#10;Description automatically generated">
            <a:extLst>
              <a:ext uri="{FF2B5EF4-FFF2-40B4-BE49-F238E27FC236}">
                <a16:creationId xmlns:a16="http://schemas.microsoft.com/office/drawing/2014/main" id="{12982A8D-8CA1-82EE-921D-808F61D0BAAC}"/>
              </a:ext>
            </a:extLst>
          </p:cNvPr>
          <p:cNvPicPr>
            <a:picLocks noChangeAspect="1"/>
          </p:cNvPicPr>
          <p:nvPr/>
        </p:nvPicPr>
        <p:blipFill rotWithShape="1">
          <a:blip r:embed="rId3">
            <a:extLst>
              <a:ext uri="{28A0092B-C50C-407E-A947-70E740481C1C}">
                <a14:useLocalDpi xmlns:a14="http://schemas.microsoft.com/office/drawing/2010/main" val="0"/>
              </a:ext>
            </a:extLst>
          </a:blip>
          <a:srcRect t="4919" r="-1" b="-1"/>
          <a:stretch/>
        </p:blipFill>
        <p:spPr>
          <a:xfrm>
            <a:off x="5686177" y="967417"/>
            <a:ext cx="5444135" cy="4930468"/>
          </a:xfrm>
          <a:prstGeom prst="rect">
            <a:avLst/>
          </a:prstGeom>
        </p:spPr>
      </p:pic>
    </p:spTree>
    <p:extLst>
      <p:ext uri="{BB962C8B-B14F-4D97-AF65-F5344CB8AC3E}">
        <p14:creationId xmlns:p14="http://schemas.microsoft.com/office/powerpoint/2010/main" val="1651986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9CE0D5-117E-7E68-4DC0-D8BECF9E589D}"/>
              </a:ext>
            </a:extLst>
          </p:cNvPr>
          <p:cNvSpPr>
            <a:spLocks noGrp="1"/>
          </p:cNvSpPr>
          <p:nvPr>
            <p:ph type="title"/>
          </p:nvPr>
        </p:nvSpPr>
        <p:spPr>
          <a:xfrm>
            <a:off x="649224" y="645106"/>
            <a:ext cx="3650279" cy="1259894"/>
          </a:xfrm>
        </p:spPr>
        <p:txBody>
          <a:bodyPr>
            <a:normAutofit/>
          </a:bodyPr>
          <a:lstStyle/>
          <a:p>
            <a:pPr>
              <a:lnSpc>
                <a:spcPct val="90000"/>
              </a:lnSpc>
            </a:pPr>
            <a:r>
              <a:rPr lang="en-US" sz="2800" dirty="0"/>
              <a:t>Types of Underdevelopment – Underbuilt Parcels </a:t>
            </a:r>
          </a:p>
        </p:txBody>
      </p:sp>
      <p:sp>
        <p:nvSpPr>
          <p:cNvPr id="16" name="Rectangle 15">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Content Placeholder 8">
            <a:extLst>
              <a:ext uri="{FF2B5EF4-FFF2-40B4-BE49-F238E27FC236}">
                <a16:creationId xmlns:a16="http://schemas.microsoft.com/office/drawing/2014/main" id="{32353CAC-A996-254E-DFB8-48B585D4CBED}"/>
              </a:ext>
            </a:extLst>
          </p:cNvPr>
          <p:cNvGraphicFramePr>
            <a:graphicFrameLocks/>
          </p:cNvGraphicFramePr>
          <p:nvPr>
            <p:extLst>
              <p:ext uri="{D42A27DB-BD31-4B8C-83A1-F6EECF244321}">
                <p14:modId xmlns:p14="http://schemas.microsoft.com/office/powerpoint/2010/main" val="1834296532"/>
              </p:ext>
            </p:extLst>
          </p:nvPr>
        </p:nvGraphicFramePr>
        <p:xfrm>
          <a:off x="5288378" y="2060132"/>
          <a:ext cx="6206936" cy="3476493"/>
        </p:xfrm>
        <a:graphic>
          <a:graphicData uri="http://schemas.openxmlformats.org/drawingml/2006/table">
            <a:tbl>
              <a:tblPr firstRow="1" firstCol="1" bandRow="1">
                <a:tableStyleId>{5C22544A-7EE6-4342-B048-85BDC9FD1C3A}</a:tableStyleId>
              </a:tblPr>
              <a:tblGrid>
                <a:gridCol w="923732">
                  <a:extLst>
                    <a:ext uri="{9D8B030D-6E8A-4147-A177-3AD203B41FA5}">
                      <a16:colId xmlns:a16="http://schemas.microsoft.com/office/drawing/2014/main" val="4061995060"/>
                    </a:ext>
                  </a:extLst>
                </a:gridCol>
                <a:gridCol w="841833">
                  <a:extLst>
                    <a:ext uri="{9D8B030D-6E8A-4147-A177-3AD203B41FA5}">
                      <a16:colId xmlns:a16="http://schemas.microsoft.com/office/drawing/2014/main" val="3499682473"/>
                    </a:ext>
                  </a:extLst>
                </a:gridCol>
                <a:gridCol w="838773">
                  <a:extLst>
                    <a:ext uri="{9D8B030D-6E8A-4147-A177-3AD203B41FA5}">
                      <a16:colId xmlns:a16="http://schemas.microsoft.com/office/drawing/2014/main" val="695377028"/>
                    </a:ext>
                  </a:extLst>
                </a:gridCol>
                <a:gridCol w="1223783">
                  <a:extLst>
                    <a:ext uri="{9D8B030D-6E8A-4147-A177-3AD203B41FA5}">
                      <a16:colId xmlns:a16="http://schemas.microsoft.com/office/drawing/2014/main" val="1974454235"/>
                    </a:ext>
                  </a:extLst>
                </a:gridCol>
                <a:gridCol w="990027">
                  <a:extLst>
                    <a:ext uri="{9D8B030D-6E8A-4147-A177-3AD203B41FA5}">
                      <a16:colId xmlns:a16="http://schemas.microsoft.com/office/drawing/2014/main" val="3866415715"/>
                    </a:ext>
                  </a:extLst>
                </a:gridCol>
                <a:gridCol w="1388788">
                  <a:extLst>
                    <a:ext uri="{9D8B030D-6E8A-4147-A177-3AD203B41FA5}">
                      <a16:colId xmlns:a16="http://schemas.microsoft.com/office/drawing/2014/main" val="1576085757"/>
                    </a:ext>
                  </a:extLst>
                </a:gridCol>
              </a:tblGrid>
              <a:tr h="365760">
                <a:tc gridSpan="6">
                  <a:txBody>
                    <a:bodyPr/>
                    <a:lstStyle/>
                    <a:p>
                      <a:pPr marL="0" marR="0" algn="ctr">
                        <a:lnSpc>
                          <a:spcPct val="107000"/>
                        </a:lnSpc>
                        <a:spcBef>
                          <a:spcPts val="0"/>
                        </a:spcBef>
                        <a:spcAft>
                          <a:spcPts val="0"/>
                        </a:spcAft>
                      </a:pPr>
                      <a:r>
                        <a:rPr lang="en-US" sz="1300" kern="0" dirty="0">
                          <a:effectLst/>
                        </a:rPr>
                        <a:t>Underused Parcels in Residential Zoning Districts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50277818"/>
                  </a:ext>
                </a:extLst>
              </a:tr>
              <a:tr h="1364694">
                <a:tc>
                  <a:txBody>
                    <a:bodyPr/>
                    <a:lstStyle/>
                    <a:p>
                      <a:pPr marL="0" marR="0" algn="ctr">
                        <a:lnSpc>
                          <a:spcPct val="107000"/>
                        </a:lnSpc>
                        <a:spcBef>
                          <a:spcPts val="0"/>
                        </a:spcBef>
                        <a:spcAft>
                          <a:spcPts val="0"/>
                        </a:spcAft>
                      </a:pPr>
                      <a:r>
                        <a:rPr lang="en-US" sz="1300" kern="0" dirty="0">
                          <a:effectLst/>
                        </a:rPr>
                        <a:t>Zoning</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300" kern="0">
                          <a:effectLst/>
                        </a:rPr>
                        <a:t>Parcels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300" kern="0" dirty="0">
                          <a:effectLst/>
                        </a:rPr>
                        <a:t>Buildings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300" kern="0" dirty="0">
                          <a:effectLst/>
                        </a:rPr>
                        <a:t> </a:t>
                      </a:r>
                      <a:endParaRPr lang="en-US" sz="1100" kern="100" dirty="0">
                        <a:effectLst/>
                      </a:endParaRPr>
                    </a:p>
                    <a:p>
                      <a:pPr marL="0" marR="0" algn="ctr">
                        <a:lnSpc>
                          <a:spcPct val="107000"/>
                        </a:lnSpc>
                        <a:spcBef>
                          <a:spcPts val="0"/>
                        </a:spcBef>
                        <a:spcAft>
                          <a:spcPts val="0"/>
                        </a:spcAft>
                      </a:pPr>
                      <a:r>
                        <a:rPr lang="en-US" sz="1300" kern="0" dirty="0">
                          <a:effectLst/>
                        </a:rPr>
                        <a:t>Residential Addresses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300" kern="0" dirty="0">
                          <a:effectLst/>
                        </a:rPr>
                        <a:t>Dwelling Units Allowed</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300" kern="0" dirty="0">
                          <a:effectLst/>
                        </a:rPr>
                        <a:t>% Developed Under Permitted Uses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839057011"/>
                  </a:ext>
                </a:extLst>
              </a:tr>
              <a:tr h="496095">
                <a:tc>
                  <a:txBody>
                    <a:bodyPr/>
                    <a:lstStyle/>
                    <a:p>
                      <a:pPr marL="0" marR="0">
                        <a:lnSpc>
                          <a:spcPct val="107000"/>
                        </a:lnSpc>
                        <a:spcBef>
                          <a:spcPts val="0"/>
                        </a:spcBef>
                        <a:spcAft>
                          <a:spcPts val="0"/>
                        </a:spcAft>
                      </a:pPr>
                      <a:r>
                        <a:rPr lang="en-US" sz="1200" kern="0">
                          <a:effectLst/>
                        </a:rPr>
                        <a:t>Single Family</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8,058</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7,762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 </a:t>
                      </a:r>
                      <a:endParaRPr lang="en-US" sz="1100" kern="100">
                        <a:effectLst/>
                      </a:endParaRPr>
                    </a:p>
                    <a:p>
                      <a:pPr marL="0" marR="0" algn="r">
                        <a:lnSpc>
                          <a:spcPct val="107000"/>
                        </a:lnSpc>
                        <a:spcBef>
                          <a:spcPts val="0"/>
                        </a:spcBef>
                        <a:spcAft>
                          <a:spcPts val="0"/>
                        </a:spcAft>
                      </a:pPr>
                      <a:r>
                        <a:rPr lang="en-US" sz="1100" kern="0">
                          <a:effectLst/>
                        </a:rPr>
                        <a:t>8,676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dirty="0">
                          <a:effectLst/>
                        </a:rPr>
                        <a:t>8,058</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107.67%</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112849539"/>
                  </a:ext>
                </a:extLst>
              </a:tr>
              <a:tr h="496095">
                <a:tc>
                  <a:txBody>
                    <a:bodyPr/>
                    <a:lstStyle/>
                    <a:p>
                      <a:pPr marL="0" marR="0">
                        <a:lnSpc>
                          <a:spcPct val="107000"/>
                        </a:lnSpc>
                        <a:spcBef>
                          <a:spcPts val="0"/>
                        </a:spcBef>
                        <a:spcAft>
                          <a:spcPts val="0"/>
                        </a:spcAft>
                      </a:pPr>
                      <a:r>
                        <a:rPr lang="en-US" sz="1200" kern="0">
                          <a:effectLst/>
                        </a:rPr>
                        <a:t>Two-Family</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2,164</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1,832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2,701</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4,328</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62.41%</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002978664"/>
                  </a:ext>
                </a:extLst>
              </a:tr>
              <a:tr h="496095">
                <a:tc>
                  <a:txBody>
                    <a:bodyPr/>
                    <a:lstStyle/>
                    <a:p>
                      <a:pPr marL="0" marR="0">
                        <a:lnSpc>
                          <a:spcPct val="107000"/>
                        </a:lnSpc>
                        <a:spcBef>
                          <a:spcPts val="0"/>
                        </a:spcBef>
                        <a:spcAft>
                          <a:spcPts val="0"/>
                        </a:spcAft>
                      </a:pPr>
                      <a:r>
                        <a:rPr lang="en-US" sz="1200" kern="0">
                          <a:effectLst/>
                        </a:rPr>
                        <a:t>Multi-Family</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1,477</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782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4,772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9,346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51.06%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5650614"/>
                  </a:ext>
                </a:extLst>
              </a:tr>
              <a:tr h="257754">
                <a:tc>
                  <a:txBody>
                    <a:bodyPr/>
                    <a:lstStyle/>
                    <a:p>
                      <a:pPr marL="0" marR="0">
                        <a:lnSpc>
                          <a:spcPct val="107000"/>
                        </a:lnSpc>
                        <a:spcBef>
                          <a:spcPts val="0"/>
                        </a:spcBef>
                        <a:spcAft>
                          <a:spcPts val="0"/>
                        </a:spcAft>
                      </a:pPr>
                      <a:r>
                        <a:rPr lang="en-US" sz="1200" kern="0">
                          <a:effectLst/>
                        </a:rPr>
                        <a:t>Total</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11,699</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10,376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16,149</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21,732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dirty="0">
                          <a:effectLst/>
                        </a:rPr>
                        <a:t>74.31%</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636006899"/>
                  </a:ext>
                </a:extLst>
              </a:tr>
            </a:tbl>
          </a:graphicData>
        </a:graphic>
      </p:graphicFrame>
      <p:pic>
        <p:nvPicPr>
          <p:cNvPr id="4" name="Picture 3" descr="A picture containing outdoor, grass, lake, tree&#10;&#10;Description automatically generated">
            <a:extLst>
              <a:ext uri="{FF2B5EF4-FFF2-40B4-BE49-F238E27FC236}">
                <a16:creationId xmlns:a16="http://schemas.microsoft.com/office/drawing/2014/main" id="{22EBB8DF-8EE3-D690-6C33-A0FA8279ADD1}"/>
              </a:ext>
            </a:extLst>
          </p:cNvPr>
          <p:cNvPicPr>
            <a:picLocks noChangeAspect="1"/>
          </p:cNvPicPr>
          <p:nvPr/>
        </p:nvPicPr>
        <p:blipFill rotWithShape="1">
          <a:blip r:embed="rId3">
            <a:extLst>
              <a:ext uri="{28A0092B-C50C-407E-A947-70E740481C1C}">
                <a14:useLocalDpi xmlns:a14="http://schemas.microsoft.com/office/drawing/2010/main" val="0"/>
              </a:ext>
            </a:extLst>
          </a:blip>
          <a:srcRect t="28579"/>
          <a:stretch/>
        </p:blipFill>
        <p:spPr bwMode="auto">
          <a:xfrm rot="10800000">
            <a:off x="1209402" y="4303791"/>
            <a:ext cx="3283769" cy="1757432"/>
          </a:xfrm>
          <a:prstGeom prst="rect">
            <a:avLst/>
          </a:prstGeom>
          <a:noFill/>
          <a:ln>
            <a:noFill/>
          </a:ln>
        </p:spPr>
      </p:pic>
      <p:pic>
        <p:nvPicPr>
          <p:cNvPr id="5" name="Picture 4" descr="A house with a yard and trees&#10;&#10;Description automatically generated">
            <a:extLst>
              <a:ext uri="{FF2B5EF4-FFF2-40B4-BE49-F238E27FC236}">
                <a16:creationId xmlns:a16="http://schemas.microsoft.com/office/drawing/2014/main" id="{435F5465-D867-E473-75EC-18563F4E36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9403" y="2064782"/>
            <a:ext cx="3283769" cy="2150210"/>
          </a:xfrm>
          <a:prstGeom prst="rect">
            <a:avLst/>
          </a:prstGeom>
        </p:spPr>
      </p:pic>
      <p:sp>
        <p:nvSpPr>
          <p:cNvPr id="8" name="TextBox 7">
            <a:extLst>
              <a:ext uri="{FF2B5EF4-FFF2-40B4-BE49-F238E27FC236}">
                <a16:creationId xmlns:a16="http://schemas.microsoft.com/office/drawing/2014/main" id="{BE966569-781F-6E8A-42D1-9C49596F85C3}"/>
              </a:ext>
            </a:extLst>
          </p:cNvPr>
          <p:cNvSpPr txBox="1"/>
          <p:nvPr/>
        </p:nvSpPr>
        <p:spPr>
          <a:xfrm>
            <a:off x="1158469" y="6128394"/>
            <a:ext cx="3434157" cy="523220"/>
          </a:xfrm>
          <a:prstGeom prst="rect">
            <a:avLst/>
          </a:prstGeom>
          <a:noFill/>
        </p:spPr>
        <p:txBody>
          <a:bodyPr wrap="square">
            <a:spAutoFit/>
          </a:bodyPr>
          <a:lstStyle/>
          <a:p>
            <a:r>
              <a:rPr lang="en-US" sz="1400" i="1" dirty="0"/>
              <a:t>Single family homes built on two-family and multi-family zoned parcels.</a:t>
            </a:r>
          </a:p>
        </p:txBody>
      </p:sp>
    </p:spTree>
    <p:extLst>
      <p:ext uri="{BB962C8B-B14F-4D97-AF65-F5344CB8AC3E}">
        <p14:creationId xmlns:p14="http://schemas.microsoft.com/office/powerpoint/2010/main" val="3779007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F9DD4-7160-0EA0-3B85-D7F749FEFFA0}"/>
              </a:ext>
            </a:extLst>
          </p:cNvPr>
          <p:cNvSpPr>
            <a:spLocks noGrp="1"/>
          </p:cNvSpPr>
          <p:nvPr>
            <p:ph type="title"/>
          </p:nvPr>
        </p:nvSpPr>
        <p:spPr/>
        <p:txBody>
          <a:bodyPr/>
          <a:lstStyle/>
          <a:p>
            <a:r>
              <a:rPr lang="en-US" sz="3600" dirty="0"/>
              <a:t>Underbuilt Parcels in Mixed Use Corridors</a:t>
            </a:r>
            <a:endParaRPr lang="en-US" dirty="0"/>
          </a:p>
        </p:txBody>
      </p:sp>
      <p:graphicFrame>
        <p:nvGraphicFramePr>
          <p:cNvPr id="4" name="Content Placeholder 3">
            <a:extLst>
              <a:ext uri="{FF2B5EF4-FFF2-40B4-BE49-F238E27FC236}">
                <a16:creationId xmlns:a16="http://schemas.microsoft.com/office/drawing/2014/main" id="{77193033-6B07-01D0-C155-874D85289E79}"/>
              </a:ext>
            </a:extLst>
          </p:cNvPr>
          <p:cNvGraphicFramePr>
            <a:graphicFrameLocks/>
          </p:cNvGraphicFramePr>
          <p:nvPr>
            <p:extLst>
              <p:ext uri="{D42A27DB-BD31-4B8C-83A1-F6EECF244321}">
                <p14:modId xmlns:p14="http://schemas.microsoft.com/office/powerpoint/2010/main" val="3918193062"/>
              </p:ext>
            </p:extLst>
          </p:nvPr>
        </p:nvGraphicFramePr>
        <p:xfrm>
          <a:off x="1636891" y="1926403"/>
          <a:ext cx="9716396" cy="2480619"/>
        </p:xfrm>
        <a:graphic>
          <a:graphicData uri="http://schemas.openxmlformats.org/drawingml/2006/table">
            <a:tbl>
              <a:tblPr firstRow="1" firstCol="1" bandRow="1">
                <a:tableStyleId>{5C22544A-7EE6-4342-B048-85BDC9FD1C3A}</a:tableStyleId>
              </a:tblPr>
              <a:tblGrid>
                <a:gridCol w="1077078">
                  <a:extLst>
                    <a:ext uri="{9D8B030D-6E8A-4147-A177-3AD203B41FA5}">
                      <a16:colId xmlns:a16="http://schemas.microsoft.com/office/drawing/2014/main" val="2163711228"/>
                    </a:ext>
                  </a:extLst>
                </a:gridCol>
                <a:gridCol w="845759">
                  <a:extLst>
                    <a:ext uri="{9D8B030D-6E8A-4147-A177-3AD203B41FA5}">
                      <a16:colId xmlns:a16="http://schemas.microsoft.com/office/drawing/2014/main" val="2120922382"/>
                    </a:ext>
                  </a:extLst>
                </a:gridCol>
                <a:gridCol w="1027325">
                  <a:extLst>
                    <a:ext uri="{9D8B030D-6E8A-4147-A177-3AD203B41FA5}">
                      <a16:colId xmlns:a16="http://schemas.microsoft.com/office/drawing/2014/main" val="3979425373"/>
                    </a:ext>
                  </a:extLst>
                </a:gridCol>
                <a:gridCol w="1560904">
                  <a:extLst>
                    <a:ext uri="{9D8B030D-6E8A-4147-A177-3AD203B41FA5}">
                      <a16:colId xmlns:a16="http://schemas.microsoft.com/office/drawing/2014/main" val="3539995606"/>
                    </a:ext>
                  </a:extLst>
                </a:gridCol>
                <a:gridCol w="1476626">
                  <a:extLst>
                    <a:ext uri="{9D8B030D-6E8A-4147-A177-3AD203B41FA5}">
                      <a16:colId xmlns:a16="http://schemas.microsoft.com/office/drawing/2014/main" val="319866888"/>
                    </a:ext>
                  </a:extLst>
                </a:gridCol>
                <a:gridCol w="1485041">
                  <a:extLst>
                    <a:ext uri="{9D8B030D-6E8A-4147-A177-3AD203B41FA5}">
                      <a16:colId xmlns:a16="http://schemas.microsoft.com/office/drawing/2014/main" val="57439651"/>
                    </a:ext>
                  </a:extLst>
                </a:gridCol>
                <a:gridCol w="2243663">
                  <a:extLst>
                    <a:ext uri="{9D8B030D-6E8A-4147-A177-3AD203B41FA5}">
                      <a16:colId xmlns:a16="http://schemas.microsoft.com/office/drawing/2014/main" val="3435010201"/>
                    </a:ext>
                  </a:extLst>
                </a:gridCol>
              </a:tblGrid>
              <a:tr h="482030">
                <a:tc gridSpan="7">
                  <a:txBody>
                    <a:bodyPr/>
                    <a:lstStyle/>
                    <a:p>
                      <a:pPr marL="0" marR="0" algn="ctr">
                        <a:lnSpc>
                          <a:spcPct val="107000"/>
                        </a:lnSpc>
                        <a:spcBef>
                          <a:spcPts val="0"/>
                        </a:spcBef>
                        <a:spcAft>
                          <a:spcPts val="0"/>
                        </a:spcAft>
                      </a:pPr>
                      <a:r>
                        <a:rPr lang="en-US" sz="1300" kern="0" dirty="0">
                          <a:effectLst/>
                        </a:rPr>
                        <a:t>Underused Parcels in West Main Street Corridors</a:t>
                      </a: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dirty="0"/>
                    </a:p>
                  </a:txBody>
                  <a:tcPr marL="68580" marR="68580" marT="0" marB="0"/>
                </a:tc>
                <a:extLst>
                  <a:ext uri="{0D108BD9-81ED-4DB2-BD59-A6C34878D82A}">
                    <a16:rowId xmlns:a16="http://schemas.microsoft.com/office/drawing/2014/main" val="823469794"/>
                  </a:ext>
                </a:extLst>
              </a:tr>
              <a:tr h="1224733">
                <a:tc>
                  <a:txBody>
                    <a:bodyPr/>
                    <a:lstStyle/>
                    <a:p>
                      <a:pPr marL="0" marR="0" algn="ctr">
                        <a:lnSpc>
                          <a:spcPct val="107000"/>
                        </a:lnSpc>
                        <a:spcBef>
                          <a:spcPts val="0"/>
                        </a:spcBef>
                        <a:spcAft>
                          <a:spcPts val="0"/>
                        </a:spcAft>
                      </a:pPr>
                      <a:r>
                        <a:rPr lang="en-US" sz="1300" kern="0" dirty="0">
                          <a:effectLst/>
                        </a:rPr>
                        <a:t>District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300" kern="0">
                          <a:effectLst/>
                        </a:rPr>
                        <a:t>Parcels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300" kern="0" dirty="0">
                          <a:effectLst/>
                        </a:rPr>
                        <a:t>Buildings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300" kern="0">
                          <a:effectLst/>
                        </a:rPr>
                        <a:t>Total Addresses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300" kern="0">
                          <a:effectLst/>
                        </a:rPr>
                        <a:t> </a:t>
                      </a:r>
                      <a:endParaRPr lang="en-US" sz="1100" kern="100">
                        <a:effectLst/>
                      </a:endParaRPr>
                    </a:p>
                    <a:p>
                      <a:pPr marL="0" marR="0" algn="ctr">
                        <a:lnSpc>
                          <a:spcPct val="107000"/>
                        </a:lnSpc>
                        <a:spcBef>
                          <a:spcPts val="0"/>
                        </a:spcBef>
                        <a:spcAft>
                          <a:spcPts val="0"/>
                        </a:spcAft>
                      </a:pPr>
                      <a:r>
                        <a:rPr lang="en-US" sz="1300" kern="0">
                          <a:effectLst/>
                        </a:rPr>
                        <a:t>Residential Addresses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300" kern="0">
                          <a:effectLst/>
                        </a:rPr>
                        <a:t>Dwelling Units Allowed</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300" kern="0">
                          <a:effectLst/>
                        </a:rPr>
                        <a:t>% Housing Developed Under Permitted Uses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456640767"/>
                  </a:ext>
                </a:extLst>
              </a:tr>
              <a:tr h="257952">
                <a:tc>
                  <a:txBody>
                    <a:bodyPr/>
                    <a:lstStyle/>
                    <a:p>
                      <a:pPr marL="0" marR="0" algn="ctr">
                        <a:lnSpc>
                          <a:spcPct val="107000"/>
                        </a:lnSpc>
                        <a:spcBef>
                          <a:spcPts val="0"/>
                        </a:spcBef>
                        <a:spcAft>
                          <a:spcPts val="0"/>
                        </a:spcAft>
                      </a:pPr>
                      <a:r>
                        <a:rPr lang="en-US" sz="1300" kern="0" dirty="0">
                          <a:effectLst/>
                        </a:rPr>
                        <a:t>WME</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66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56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190</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dirty="0">
                          <a:effectLst/>
                        </a:rPr>
                        <a:t>95</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dirty="0">
                          <a:effectLst/>
                        </a:rPr>
                        <a:t>774</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dirty="0">
                          <a:effectLst/>
                        </a:rPr>
                        <a:t>12.27%</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58092178"/>
                  </a:ext>
                </a:extLst>
              </a:tr>
              <a:tr h="257952">
                <a:tc>
                  <a:txBody>
                    <a:bodyPr/>
                    <a:lstStyle/>
                    <a:p>
                      <a:pPr marL="0" marR="0" algn="ctr">
                        <a:lnSpc>
                          <a:spcPct val="107000"/>
                        </a:lnSpc>
                        <a:spcBef>
                          <a:spcPts val="0"/>
                        </a:spcBef>
                        <a:spcAft>
                          <a:spcPts val="0"/>
                        </a:spcAft>
                      </a:pPr>
                      <a:r>
                        <a:rPr lang="en-US" sz="1300" kern="0">
                          <a:effectLst/>
                        </a:rPr>
                        <a:t>WMW</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23</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17</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468</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dirty="0">
                          <a:effectLst/>
                        </a:rPr>
                        <a:t>436</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dirty="0">
                          <a:effectLst/>
                        </a:rPr>
                        <a:t>773</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56.40%</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509244481"/>
                  </a:ext>
                </a:extLst>
              </a:tr>
              <a:tr h="257952">
                <a:tc>
                  <a:txBody>
                    <a:bodyPr/>
                    <a:lstStyle/>
                    <a:p>
                      <a:pPr marL="0" marR="0" algn="ctr">
                        <a:lnSpc>
                          <a:spcPct val="107000"/>
                        </a:lnSpc>
                        <a:spcBef>
                          <a:spcPts val="0"/>
                        </a:spcBef>
                        <a:spcAft>
                          <a:spcPts val="0"/>
                        </a:spcAft>
                      </a:pPr>
                      <a:r>
                        <a:rPr lang="en-US" sz="1300" kern="0">
                          <a:effectLst/>
                        </a:rPr>
                        <a:t>Total</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89</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73</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658</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dirty="0">
                          <a:effectLst/>
                        </a:rPr>
                        <a:t>531</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dirty="0">
                          <a:effectLst/>
                        </a:rPr>
                        <a:t>1,547</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dirty="0">
                          <a:effectLst/>
                        </a:rPr>
                        <a:t>34.32%</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809721768"/>
                  </a:ext>
                </a:extLst>
              </a:tr>
            </a:tbl>
          </a:graphicData>
        </a:graphic>
      </p:graphicFrame>
      <p:pic>
        <p:nvPicPr>
          <p:cNvPr id="5" name="Picture 4" descr="A street with cars on it&#10;&#10;Description automatically generated">
            <a:extLst>
              <a:ext uri="{FF2B5EF4-FFF2-40B4-BE49-F238E27FC236}">
                <a16:creationId xmlns:a16="http://schemas.microsoft.com/office/drawing/2014/main" id="{885AAE17-F3B6-9AA8-BE91-0676586827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6891" y="4607053"/>
            <a:ext cx="4646295" cy="1774190"/>
          </a:xfrm>
          <a:prstGeom prst="rect">
            <a:avLst/>
          </a:prstGeom>
        </p:spPr>
      </p:pic>
      <p:pic>
        <p:nvPicPr>
          <p:cNvPr id="6" name="Picture 5" descr="A street with cars parked on it&#10;&#10;Description automatically generated">
            <a:extLst>
              <a:ext uri="{FF2B5EF4-FFF2-40B4-BE49-F238E27FC236}">
                <a16:creationId xmlns:a16="http://schemas.microsoft.com/office/drawing/2014/main" id="{072A66EE-DB3B-D107-2AE1-9B7EFED870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9697" y="4607053"/>
            <a:ext cx="4593590" cy="1774190"/>
          </a:xfrm>
          <a:prstGeom prst="rect">
            <a:avLst/>
          </a:prstGeom>
        </p:spPr>
      </p:pic>
      <p:sp>
        <p:nvSpPr>
          <p:cNvPr id="7" name="TextBox 6">
            <a:extLst>
              <a:ext uri="{FF2B5EF4-FFF2-40B4-BE49-F238E27FC236}">
                <a16:creationId xmlns:a16="http://schemas.microsoft.com/office/drawing/2014/main" id="{16F99243-D654-6333-FCDA-5A3D819B92F2}"/>
              </a:ext>
            </a:extLst>
          </p:cNvPr>
          <p:cNvSpPr txBox="1"/>
          <p:nvPr/>
        </p:nvSpPr>
        <p:spPr>
          <a:xfrm>
            <a:off x="2722574" y="6402646"/>
            <a:ext cx="2010487" cy="338554"/>
          </a:xfrm>
          <a:prstGeom prst="rect">
            <a:avLst/>
          </a:prstGeom>
          <a:noFill/>
        </p:spPr>
        <p:txBody>
          <a:bodyPr wrap="none" rtlCol="0">
            <a:spAutoFit/>
          </a:bodyPr>
          <a:lstStyle/>
          <a:p>
            <a:r>
              <a:rPr lang="en-US" sz="1600" i="1" dirty="0"/>
              <a:t>West Main St, 2016</a:t>
            </a:r>
          </a:p>
        </p:txBody>
      </p:sp>
      <p:sp>
        <p:nvSpPr>
          <p:cNvPr id="8" name="TextBox 7">
            <a:extLst>
              <a:ext uri="{FF2B5EF4-FFF2-40B4-BE49-F238E27FC236}">
                <a16:creationId xmlns:a16="http://schemas.microsoft.com/office/drawing/2014/main" id="{40603D7F-9A1A-DB2D-C314-554CA0EBAB6A}"/>
              </a:ext>
            </a:extLst>
          </p:cNvPr>
          <p:cNvSpPr txBox="1"/>
          <p:nvPr/>
        </p:nvSpPr>
        <p:spPr>
          <a:xfrm>
            <a:off x="8140223" y="6402646"/>
            <a:ext cx="2010487" cy="338554"/>
          </a:xfrm>
          <a:prstGeom prst="rect">
            <a:avLst/>
          </a:prstGeom>
          <a:noFill/>
        </p:spPr>
        <p:txBody>
          <a:bodyPr wrap="none" rtlCol="0">
            <a:spAutoFit/>
          </a:bodyPr>
          <a:lstStyle/>
          <a:p>
            <a:r>
              <a:rPr lang="en-US" sz="1600" i="1" dirty="0"/>
              <a:t>West Main St, 2023</a:t>
            </a:r>
          </a:p>
        </p:txBody>
      </p:sp>
    </p:spTree>
    <p:extLst>
      <p:ext uri="{BB962C8B-B14F-4D97-AF65-F5344CB8AC3E}">
        <p14:creationId xmlns:p14="http://schemas.microsoft.com/office/powerpoint/2010/main" val="2155784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9CE0D5-117E-7E68-4DC0-D8BECF9E589D}"/>
              </a:ext>
            </a:extLst>
          </p:cNvPr>
          <p:cNvSpPr>
            <a:spLocks noGrp="1"/>
          </p:cNvSpPr>
          <p:nvPr>
            <p:ph type="title"/>
          </p:nvPr>
        </p:nvSpPr>
        <p:spPr>
          <a:xfrm>
            <a:off x="649224" y="645106"/>
            <a:ext cx="3650279" cy="1259894"/>
          </a:xfrm>
        </p:spPr>
        <p:txBody>
          <a:bodyPr>
            <a:normAutofit/>
          </a:bodyPr>
          <a:lstStyle/>
          <a:p>
            <a:pPr>
              <a:lnSpc>
                <a:spcPct val="90000"/>
              </a:lnSpc>
            </a:pPr>
            <a:r>
              <a:rPr lang="en-US" sz="2800" dirty="0"/>
              <a:t>Types of Underdevelopment – Lack of ADUs</a:t>
            </a:r>
          </a:p>
        </p:txBody>
      </p:sp>
      <p:sp>
        <p:nvSpPr>
          <p:cNvPr id="16" name="Rectangle 15">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Content Placeholder 5">
            <a:extLst>
              <a:ext uri="{FF2B5EF4-FFF2-40B4-BE49-F238E27FC236}">
                <a16:creationId xmlns:a16="http://schemas.microsoft.com/office/drawing/2014/main" id="{AC9C4FA1-9AAD-3E46-BCB6-0D0AD98855AD}"/>
              </a:ext>
            </a:extLst>
          </p:cNvPr>
          <p:cNvGraphicFramePr>
            <a:graphicFrameLocks/>
          </p:cNvGraphicFramePr>
          <p:nvPr>
            <p:extLst>
              <p:ext uri="{D42A27DB-BD31-4B8C-83A1-F6EECF244321}">
                <p14:modId xmlns:p14="http://schemas.microsoft.com/office/powerpoint/2010/main" val="946961251"/>
              </p:ext>
            </p:extLst>
          </p:nvPr>
        </p:nvGraphicFramePr>
        <p:xfrm>
          <a:off x="4517719" y="1352285"/>
          <a:ext cx="6749559" cy="4426776"/>
        </p:xfrm>
        <a:graphic>
          <a:graphicData uri="http://schemas.openxmlformats.org/drawingml/2006/table">
            <a:tbl>
              <a:tblPr firstRow="1" firstCol="1" bandRow="1">
                <a:tableStyleId>{5C22544A-7EE6-4342-B048-85BDC9FD1C3A}</a:tableStyleId>
              </a:tblPr>
              <a:tblGrid>
                <a:gridCol w="829108">
                  <a:extLst>
                    <a:ext uri="{9D8B030D-6E8A-4147-A177-3AD203B41FA5}">
                      <a16:colId xmlns:a16="http://schemas.microsoft.com/office/drawing/2014/main" val="2470304194"/>
                    </a:ext>
                  </a:extLst>
                </a:gridCol>
                <a:gridCol w="2138040">
                  <a:extLst>
                    <a:ext uri="{9D8B030D-6E8A-4147-A177-3AD203B41FA5}">
                      <a16:colId xmlns:a16="http://schemas.microsoft.com/office/drawing/2014/main" val="459885767"/>
                    </a:ext>
                  </a:extLst>
                </a:gridCol>
                <a:gridCol w="2431423">
                  <a:extLst>
                    <a:ext uri="{9D8B030D-6E8A-4147-A177-3AD203B41FA5}">
                      <a16:colId xmlns:a16="http://schemas.microsoft.com/office/drawing/2014/main" val="60175411"/>
                    </a:ext>
                  </a:extLst>
                </a:gridCol>
                <a:gridCol w="1350988">
                  <a:extLst>
                    <a:ext uri="{9D8B030D-6E8A-4147-A177-3AD203B41FA5}">
                      <a16:colId xmlns:a16="http://schemas.microsoft.com/office/drawing/2014/main" val="3169336388"/>
                    </a:ext>
                  </a:extLst>
                </a:gridCol>
              </a:tblGrid>
              <a:tr h="769176">
                <a:tc>
                  <a:txBody>
                    <a:bodyPr/>
                    <a:lstStyle/>
                    <a:p>
                      <a:pPr marL="0" marR="0" algn="ctr">
                        <a:lnSpc>
                          <a:spcPct val="107000"/>
                        </a:lnSpc>
                        <a:spcBef>
                          <a:spcPts val="0"/>
                        </a:spcBef>
                        <a:spcAft>
                          <a:spcPts val="0"/>
                        </a:spcAft>
                      </a:pPr>
                      <a:r>
                        <a:rPr lang="en-US" sz="1600" kern="0">
                          <a:effectLst/>
                        </a:rPr>
                        <a:t>Zoning Code</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82699" marR="82699" marT="0" marB="0" anchor="b"/>
                </a:tc>
                <a:tc>
                  <a:txBody>
                    <a:bodyPr/>
                    <a:lstStyle/>
                    <a:p>
                      <a:pPr marL="0" marR="0" algn="ctr">
                        <a:lnSpc>
                          <a:spcPct val="107000"/>
                        </a:lnSpc>
                        <a:spcBef>
                          <a:spcPts val="0"/>
                        </a:spcBef>
                        <a:spcAft>
                          <a:spcPts val="0"/>
                        </a:spcAft>
                      </a:pPr>
                      <a:r>
                        <a:rPr lang="en-US" sz="1600" kern="0" dirty="0">
                          <a:effectLst/>
                        </a:rPr>
                        <a:t>Probable ADUs</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82699" marR="82699" marT="0" marB="0" anchor="b"/>
                </a:tc>
                <a:tc>
                  <a:txBody>
                    <a:bodyPr/>
                    <a:lstStyle/>
                    <a:p>
                      <a:pPr marL="0" marR="0" algn="ctr">
                        <a:lnSpc>
                          <a:spcPct val="107000"/>
                        </a:lnSpc>
                        <a:spcBef>
                          <a:spcPts val="0"/>
                        </a:spcBef>
                        <a:spcAft>
                          <a:spcPts val="0"/>
                        </a:spcAft>
                      </a:pPr>
                      <a:r>
                        <a:rPr lang="en-US" sz="1600" kern="0" dirty="0">
                          <a:effectLst/>
                        </a:rPr>
                        <a:t>ADUs Allowed by Code</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82699" marR="82699" marT="0" marB="0" anchor="b"/>
                </a:tc>
                <a:tc>
                  <a:txBody>
                    <a:bodyPr/>
                    <a:lstStyle/>
                    <a:p>
                      <a:pPr marL="0" marR="0" algn="ctr">
                        <a:lnSpc>
                          <a:spcPct val="107000"/>
                        </a:lnSpc>
                        <a:spcBef>
                          <a:spcPts val="0"/>
                        </a:spcBef>
                        <a:spcAft>
                          <a:spcPts val="0"/>
                        </a:spcAft>
                      </a:pPr>
                      <a:r>
                        <a:rPr lang="en-US" sz="1600" kern="0">
                          <a:effectLst/>
                        </a:rPr>
                        <a:t>% of Allowed ADUs Built</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82699" marR="82699" marT="0" marB="0"/>
                </a:tc>
                <a:extLst>
                  <a:ext uri="{0D108BD9-81ED-4DB2-BD59-A6C34878D82A}">
                    <a16:rowId xmlns:a16="http://schemas.microsoft.com/office/drawing/2014/main" val="2863599435"/>
                  </a:ext>
                </a:extLst>
              </a:tr>
              <a:tr h="457200">
                <a:tc>
                  <a:txBody>
                    <a:bodyPr/>
                    <a:lstStyle/>
                    <a:p>
                      <a:pPr marL="0" marR="0">
                        <a:lnSpc>
                          <a:spcPct val="107000"/>
                        </a:lnSpc>
                        <a:spcBef>
                          <a:spcPts val="0"/>
                        </a:spcBef>
                        <a:spcAft>
                          <a:spcPts val="0"/>
                        </a:spcAft>
                      </a:pPr>
                      <a:r>
                        <a:rPr lang="en-US" sz="1600" kern="0" dirty="0">
                          <a:effectLst/>
                        </a:rPr>
                        <a:t>MR</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82699" marR="82699" marT="0" marB="0" anchor="b"/>
                </a:tc>
                <a:tc>
                  <a:txBody>
                    <a:bodyPr/>
                    <a:lstStyle/>
                    <a:p>
                      <a:pPr marL="0" marR="0" algn="r">
                        <a:lnSpc>
                          <a:spcPct val="107000"/>
                        </a:lnSpc>
                        <a:spcBef>
                          <a:spcPts val="0"/>
                        </a:spcBef>
                        <a:spcAft>
                          <a:spcPts val="0"/>
                        </a:spcAft>
                      </a:pPr>
                      <a:r>
                        <a:rPr lang="en-US" sz="1300" kern="0">
                          <a:effectLst/>
                        </a:rPr>
                        <a:t>                                        0</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82699" marR="82699" marT="0" marB="0" anchor="b"/>
                </a:tc>
                <a:tc>
                  <a:txBody>
                    <a:bodyPr/>
                    <a:lstStyle/>
                    <a:p>
                      <a:pPr marL="0" marR="0" algn="r">
                        <a:lnSpc>
                          <a:spcPct val="107000"/>
                        </a:lnSpc>
                        <a:spcBef>
                          <a:spcPts val="0"/>
                        </a:spcBef>
                        <a:spcAft>
                          <a:spcPts val="0"/>
                        </a:spcAft>
                      </a:pPr>
                      <a:r>
                        <a:rPr lang="en-US" sz="1300" kern="0">
                          <a:effectLst/>
                        </a:rPr>
                        <a:t>182                                              </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82699" marR="82699" marT="0" marB="0" anchor="b"/>
                </a:tc>
                <a:tc>
                  <a:txBody>
                    <a:bodyPr/>
                    <a:lstStyle/>
                    <a:p>
                      <a:pPr marL="0" marR="0" algn="r">
                        <a:lnSpc>
                          <a:spcPct val="107000"/>
                        </a:lnSpc>
                        <a:spcBef>
                          <a:spcPts val="0"/>
                        </a:spcBef>
                        <a:spcAft>
                          <a:spcPts val="0"/>
                        </a:spcAft>
                      </a:pPr>
                      <a:r>
                        <a:rPr lang="en-US" sz="1300" kern="0">
                          <a:effectLst/>
                        </a:rPr>
                        <a:t>0%</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82699" marR="82699" marT="0" marB="0" anchor="b"/>
                </a:tc>
                <a:extLst>
                  <a:ext uri="{0D108BD9-81ED-4DB2-BD59-A6C34878D82A}">
                    <a16:rowId xmlns:a16="http://schemas.microsoft.com/office/drawing/2014/main" val="1542718299"/>
                  </a:ext>
                </a:extLst>
              </a:tr>
              <a:tr h="457200">
                <a:tc>
                  <a:txBody>
                    <a:bodyPr/>
                    <a:lstStyle/>
                    <a:p>
                      <a:pPr marL="0" marR="0">
                        <a:lnSpc>
                          <a:spcPct val="107000"/>
                        </a:lnSpc>
                        <a:spcBef>
                          <a:spcPts val="0"/>
                        </a:spcBef>
                        <a:spcAft>
                          <a:spcPts val="0"/>
                        </a:spcAft>
                      </a:pPr>
                      <a:r>
                        <a:rPr lang="en-US" sz="1600" kern="0" dirty="0">
                          <a:effectLst/>
                        </a:rPr>
                        <a:t>R-1</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82699" marR="82699" marT="0" marB="0" anchor="b"/>
                </a:tc>
                <a:tc>
                  <a:txBody>
                    <a:bodyPr/>
                    <a:lstStyle/>
                    <a:p>
                      <a:pPr marL="0" marR="0" algn="r">
                        <a:lnSpc>
                          <a:spcPct val="107000"/>
                        </a:lnSpc>
                        <a:spcBef>
                          <a:spcPts val="0"/>
                        </a:spcBef>
                        <a:spcAft>
                          <a:spcPts val="0"/>
                        </a:spcAft>
                      </a:pPr>
                      <a:r>
                        <a:rPr lang="en-US" sz="1300" kern="0" dirty="0">
                          <a:effectLst/>
                        </a:rPr>
                        <a:t>                                       41 </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82699" marR="82699" marT="0" marB="0" anchor="b"/>
                </a:tc>
                <a:tc>
                  <a:txBody>
                    <a:bodyPr/>
                    <a:lstStyle/>
                    <a:p>
                      <a:pPr marL="0" marR="0" algn="r">
                        <a:lnSpc>
                          <a:spcPct val="107000"/>
                        </a:lnSpc>
                        <a:spcBef>
                          <a:spcPts val="0"/>
                        </a:spcBef>
                        <a:spcAft>
                          <a:spcPts val="0"/>
                        </a:spcAft>
                      </a:pPr>
                      <a:r>
                        <a:rPr lang="en-US" sz="1300" kern="0">
                          <a:effectLst/>
                        </a:rPr>
                        <a:t>                                             2,709 </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82699" marR="82699" marT="0" marB="0" anchor="b"/>
                </a:tc>
                <a:tc>
                  <a:txBody>
                    <a:bodyPr/>
                    <a:lstStyle/>
                    <a:p>
                      <a:pPr marL="0" marR="0" algn="r">
                        <a:lnSpc>
                          <a:spcPct val="107000"/>
                        </a:lnSpc>
                        <a:spcBef>
                          <a:spcPts val="0"/>
                        </a:spcBef>
                        <a:spcAft>
                          <a:spcPts val="0"/>
                        </a:spcAft>
                      </a:pPr>
                      <a:r>
                        <a:rPr lang="en-US" sz="1300" kern="0">
                          <a:effectLst/>
                        </a:rPr>
                        <a:t>1.51%</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82699" marR="82699" marT="0" marB="0" anchor="b"/>
                </a:tc>
                <a:extLst>
                  <a:ext uri="{0D108BD9-81ED-4DB2-BD59-A6C34878D82A}">
                    <a16:rowId xmlns:a16="http://schemas.microsoft.com/office/drawing/2014/main" val="702615215"/>
                  </a:ext>
                </a:extLst>
              </a:tr>
              <a:tr h="457200">
                <a:tc>
                  <a:txBody>
                    <a:bodyPr/>
                    <a:lstStyle/>
                    <a:p>
                      <a:pPr marL="0" marR="0">
                        <a:lnSpc>
                          <a:spcPct val="107000"/>
                        </a:lnSpc>
                        <a:spcBef>
                          <a:spcPts val="0"/>
                        </a:spcBef>
                        <a:spcAft>
                          <a:spcPts val="0"/>
                        </a:spcAft>
                      </a:pPr>
                      <a:r>
                        <a:rPr lang="en-US" sz="1600" kern="0" dirty="0">
                          <a:effectLst/>
                        </a:rPr>
                        <a:t>R-1S</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82699" marR="82699" marT="0" marB="0" anchor="b"/>
                </a:tc>
                <a:tc>
                  <a:txBody>
                    <a:bodyPr/>
                    <a:lstStyle/>
                    <a:p>
                      <a:pPr marL="0" marR="0" algn="r">
                        <a:lnSpc>
                          <a:spcPct val="107000"/>
                        </a:lnSpc>
                        <a:spcBef>
                          <a:spcPts val="0"/>
                        </a:spcBef>
                        <a:spcAft>
                          <a:spcPts val="0"/>
                        </a:spcAft>
                      </a:pPr>
                      <a:r>
                        <a:rPr lang="en-US" sz="1300" kern="0">
                          <a:effectLst/>
                        </a:rPr>
                        <a:t>139</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82699" marR="82699" marT="0" marB="0" anchor="b"/>
                </a:tc>
                <a:tc>
                  <a:txBody>
                    <a:bodyPr/>
                    <a:lstStyle/>
                    <a:p>
                      <a:pPr marL="0" marR="0" algn="r">
                        <a:lnSpc>
                          <a:spcPct val="107000"/>
                        </a:lnSpc>
                        <a:spcBef>
                          <a:spcPts val="0"/>
                        </a:spcBef>
                        <a:spcAft>
                          <a:spcPts val="0"/>
                        </a:spcAft>
                      </a:pPr>
                      <a:r>
                        <a:rPr lang="en-US" sz="1300" kern="0">
                          <a:effectLst/>
                        </a:rPr>
                        <a:t>4,646</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82699" marR="82699" marT="0" marB="0" anchor="b"/>
                </a:tc>
                <a:tc>
                  <a:txBody>
                    <a:bodyPr/>
                    <a:lstStyle/>
                    <a:p>
                      <a:pPr marL="0" marR="0" algn="r">
                        <a:lnSpc>
                          <a:spcPct val="107000"/>
                        </a:lnSpc>
                        <a:spcBef>
                          <a:spcPts val="0"/>
                        </a:spcBef>
                        <a:spcAft>
                          <a:spcPts val="0"/>
                        </a:spcAft>
                      </a:pPr>
                      <a:r>
                        <a:rPr lang="en-US" sz="1300" kern="0">
                          <a:effectLst/>
                        </a:rPr>
                        <a:t>2.99%</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82699" marR="82699" marT="0" marB="0" anchor="b"/>
                </a:tc>
                <a:extLst>
                  <a:ext uri="{0D108BD9-81ED-4DB2-BD59-A6C34878D82A}">
                    <a16:rowId xmlns:a16="http://schemas.microsoft.com/office/drawing/2014/main" val="3315210056"/>
                  </a:ext>
                </a:extLst>
              </a:tr>
              <a:tr h="457200">
                <a:tc>
                  <a:txBody>
                    <a:bodyPr/>
                    <a:lstStyle/>
                    <a:p>
                      <a:pPr marL="0" marR="0">
                        <a:lnSpc>
                          <a:spcPct val="107000"/>
                        </a:lnSpc>
                        <a:spcBef>
                          <a:spcPts val="0"/>
                        </a:spcBef>
                        <a:spcAft>
                          <a:spcPts val="0"/>
                        </a:spcAft>
                      </a:pPr>
                      <a:r>
                        <a:rPr lang="en-US" sz="1600" kern="0" dirty="0">
                          <a:effectLst/>
                        </a:rPr>
                        <a:t>R-2</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82699" marR="82699" marT="0" marB="0" anchor="b"/>
                </a:tc>
                <a:tc>
                  <a:txBody>
                    <a:bodyPr/>
                    <a:lstStyle/>
                    <a:p>
                      <a:pPr marL="0" marR="0" algn="r">
                        <a:lnSpc>
                          <a:spcPct val="107000"/>
                        </a:lnSpc>
                        <a:spcBef>
                          <a:spcPts val="0"/>
                        </a:spcBef>
                        <a:spcAft>
                          <a:spcPts val="0"/>
                        </a:spcAft>
                      </a:pPr>
                      <a:r>
                        <a:rPr lang="en-US" sz="1300" kern="0">
                          <a:effectLst/>
                        </a:rPr>
                        <a:t>55                                         </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82699" marR="82699" marT="0" marB="0" anchor="b"/>
                </a:tc>
                <a:tc>
                  <a:txBody>
                    <a:bodyPr/>
                    <a:lstStyle/>
                    <a:p>
                      <a:pPr marL="0" marR="0" algn="r">
                        <a:lnSpc>
                          <a:spcPct val="107000"/>
                        </a:lnSpc>
                        <a:spcBef>
                          <a:spcPts val="0"/>
                        </a:spcBef>
                        <a:spcAft>
                          <a:spcPts val="0"/>
                        </a:spcAft>
                      </a:pPr>
                      <a:r>
                        <a:rPr lang="en-US" sz="1300" kern="0">
                          <a:effectLst/>
                        </a:rPr>
                        <a:t>1,803                                          </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82699" marR="82699" marT="0" marB="0" anchor="b"/>
                </a:tc>
                <a:tc>
                  <a:txBody>
                    <a:bodyPr/>
                    <a:lstStyle/>
                    <a:p>
                      <a:pPr marL="0" marR="0" algn="r">
                        <a:lnSpc>
                          <a:spcPct val="107000"/>
                        </a:lnSpc>
                        <a:spcBef>
                          <a:spcPts val="0"/>
                        </a:spcBef>
                        <a:spcAft>
                          <a:spcPts val="0"/>
                        </a:spcAft>
                      </a:pPr>
                      <a:r>
                        <a:rPr lang="en-US" sz="1300" kern="0">
                          <a:effectLst/>
                        </a:rPr>
                        <a:t>3.05%</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82699" marR="82699" marT="0" marB="0" anchor="b"/>
                </a:tc>
                <a:extLst>
                  <a:ext uri="{0D108BD9-81ED-4DB2-BD59-A6C34878D82A}">
                    <a16:rowId xmlns:a16="http://schemas.microsoft.com/office/drawing/2014/main" val="976659068"/>
                  </a:ext>
                </a:extLst>
              </a:tr>
              <a:tr h="457200">
                <a:tc>
                  <a:txBody>
                    <a:bodyPr/>
                    <a:lstStyle/>
                    <a:p>
                      <a:pPr marL="0" marR="0">
                        <a:lnSpc>
                          <a:spcPct val="107000"/>
                        </a:lnSpc>
                        <a:spcBef>
                          <a:spcPts val="0"/>
                        </a:spcBef>
                        <a:spcAft>
                          <a:spcPts val="0"/>
                        </a:spcAft>
                      </a:pPr>
                      <a:r>
                        <a:rPr lang="en-US" sz="1600" kern="0" dirty="0">
                          <a:effectLst/>
                        </a:rPr>
                        <a:t>R-3</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82699" marR="82699" marT="0" marB="0" anchor="b"/>
                </a:tc>
                <a:tc>
                  <a:txBody>
                    <a:bodyPr/>
                    <a:lstStyle/>
                    <a:p>
                      <a:pPr marL="0" marR="0" algn="r">
                        <a:lnSpc>
                          <a:spcPct val="107000"/>
                        </a:lnSpc>
                        <a:spcBef>
                          <a:spcPts val="0"/>
                        </a:spcBef>
                        <a:spcAft>
                          <a:spcPts val="0"/>
                        </a:spcAft>
                      </a:pPr>
                      <a:r>
                        <a:rPr lang="en-US" sz="1300" kern="0">
                          <a:effectLst/>
                        </a:rPr>
                        <a:t>3</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82699" marR="82699" marT="0" marB="0" anchor="b"/>
                </a:tc>
                <a:tc>
                  <a:txBody>
                    <a:bodyPr/>
                    <a:lstStyle/>
                    <a:p>
                      <a:pPr marL="0" marR="0" algn="r">
                        <a:lnSpc>
                          <a:spcPct val="107000"/>
                        </a:lnSpc>
                        <a:spcBef>
                          <a:spcPts val="0"/>
                        </a:spcBef>
                        <a:spcAft>
                          <a:spcPts val="0"/>
                        </a:spcAft>
                      </a:pPr>
                      <a:r>
                        <a:rPr lang="en-US" sz="1300" kern="0">
                          <a:effectLst/>
                        </a:rPr>
                        <a:t>676</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82699" marR="82699" marT="0" marB="0" anchor="b"/>
                </a:tc>
                <a:tc>
                  <a:txBody>
                    <a:bodyPr/>
                    <a:lstStyle/>
                    <a:p>
                      <a:pPr marL="0" marR="0" algn="r">
                        <a:lnSpc>
                          <a:spcPct val="107000"/>
                        </a:lnSpc>
                        <a:spcBef>
                          <a:spcPts val="0"/>
                        </a:spcBef>
                        <a:spcAft>
                          <a:spcPts val="0"/>
                        </a:spcAft>
                      </a:pPr>
                      <a:r>
                        <a:rPr lang="en-US" sz="1300" kern="0">
                          <a:effectLst/>
                        </a:rPr>
                        <a:t>0.44%</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82699" marR="82699" marT="0" marB="0" anchor="b"/>
                </a:tc>
                <a:extLst>
                  <a:ext uri="{0D108BD9-81ED-4DB2-BD59-A6C34878D82A}">
                    <a16:rowId xmlns:a16="http://schemas.microsoft.com/office/drawing/2014/main" val="1557942508"/>
                  </a:ext>
                </a:extLst>
              </a:tr>
              <a:tr h="457200">
                <a:tc>
                  <a:txBody>
                    <a:bodyPr/>
                    <a:lstStyle/>
                    <a:p>
                      <a:pPr marL="0" marR="0">
                        <a:lnSpc>
                          <a:spcPct val="107000"/>
                        </a:lnSpc>
                        <a:spcBef>
                          <a:spcPts val="0"/>
                        </a:spcBef>
                        <a:spcAft>
                          <a:spcPts val="0"/>
                        </a:spcAft>
                      </a:pPr>
                      <a:r>
                        <a:rPr lang="en-US" sz="1600" kern="0" dirty="0">
                          <a:effectLst/>
                        </a:rPr>
                        <a:t>R-UMD</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82699" marR="82699" marT="0" marB="0" anchor="b"/>
                </a:tc>
                <a:tc>
                  <a:txBody>
                    <a:bodyPr/>
                    <a:lstStyle/>
                    <a:p>
                      <a:pPr marL="0" marR="0" algn="r">
                        <a:lnSpc>
                          <a:spcPct val="107000"/>
                        </a:lnSpc>
                        <a:spcBef>
                          <a:spcPts val="0"/>
                        </a:spcBef>
                        <a:spcAft>
                          <a:spcPts val="0"/>
                        </a:spcAft>
                      </a:pPr>
                      <a:r>
                        <a:rPr lang="en-US" sz="1300" kern="0">
                          <a:effectLst/>
                        </a:rPr>
                        <a:t>0</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82699" marR="82699" marT="0" marB="0" anchor="b"/>
                </a:tc>
                <a:tc>
                  <a:txBody>
                    <a:bodyPr/>
                    <a:lstStyle/>
                    <a:p>
                      <a:pPr marL="0" marR="0" algn="r">
                        <a:lnSpc>
                          <a:spcPct val="107000"/>
                        </a:lnSpc>
                        <a:spcBef>
                          <a:spcPts val="0"/>
                        </a:spcBef>
                        <a:spcAft>
                          <a:spcPts val="0"/>
                        </a:spcAft>
                      </a:pPr>
                      <a:r>
                        <a:rPr lang="en-US" sz="1300" kern="0">
                          <a:effectLst/>
                        </a:rPr>
                        <a:t>478</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82699" marR="82699" marT="0" marB="0" anchor="b"/>
                </a:tc>
                <a:tc>
                  <a:txBody>
                    <a:bodyPr/>
                    <a:lstStyle/>
                    <a:p>
                      <a:pPr marL="0" marR="0" algn="r">
                        <a:lnSpc>
                          <a:spcPct val="107000"/>
                        </a:lnSpc>
                        <a:spcBef>
                          <a:spcPts val="0"/>
                        </a:spcBef>
                        <a:spcAft>
                          <a:spcPts val="0"/>
                        </a:spcAft>
                      </a:pPr>
                      <a:r>
                        <a:rPr lang="en-US" sz="1300" kern="0">
                          <a:effectLst/>
                        </a:rPr>
                        <a:t>0%</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82699" marR="82699" marT="0" marB="0" anchor="b"/>
                </a:tc>
                <a:extLst>
                  <a:ext uri="{0D108BD9-81ED-4DB2-BD59-A6C34878D82A}">
                    <a16:rowId xmlns:a16="http://schemas.microsoft.com/office/drawing/2014/main" val="1341870607"/>
                  </a:ext>
                </a:extLst>
              </a:tr>
              <a:tr h="457200">
                <a:tc>
                  <a:txBody>
                    <a:bodyPr/>
                    <a:lstStyle/>
                    <a:p>
                      <a:pPr marL="0" marR="0">
                        <a:lnSpc>
                          <a:spcPct val="107000"/>
                        </a:lnSpc>
                        <a:spcBef>
                          <a:spcPts val="0"/>
                        </a:spcBef>
                        <a:spcAft>
                          <a:spcPts val="0"/>
                        </a:spcAft>
                      </a:pPr>
                      <a:r>
                        <a:rPr lang="en-US" sz="1600" kern="0" dirty="0">
                          <a:effectLst/>
                        </a:rPr>
                        <a:t>R-UHD</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82699" marR="82699" marT="0" marB="0" anchor="b"/>
                </a:tc>
                <a:tc>
                  <a:txBody>
                    <a:bodyPr/>
                    <a:lstStyle/>
                    <a:p>
                      <a:pPr marL="0" marR="0" algn="r">
                        <a:lnSpc>
                          <a:spcPct val="107000"/>
                        </a:lnSpc>
                        <a:spcBef>
                          <a:spcPts val="0"/>
                        </a:spcBef>
                        <a:spcAft>
                          <a:spcPts val="0"/>
                        </a:spcAft>
                      </a:pPr>
                      <a:r>
                        <a:rPr lang="en-US" sz="1300" kern="0">
                          <a:effectLst/>
                        </a:rPr>
                        <a:t>0</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82699" marR="82699" marT="0" marB="0" anchor="b"/>
                </a:tc>
                <a:tc>
                  <a:txBody>
                    <a:bodyPr/>
                    <a:lstStyle/>
                    <a:p>
                      <a:pPr marL="0" marR="0" algn="r">
                        <a:lnSpc>
                          <a:spcPct val="107000"/>
                        </a:lnSpc>
                        <a:spcBef>
                          <a:spcPts val="0"/>
                        </a:spcBef>
                        <a:spcAft>
                          <a:spcPts val="0"/>
                        </a:spcAft>
                      </a:pPr>
                      <a:r>
                        <a:rPr lang="en-US" sz="1300" kern="0">
                          <a:effectLst/>
                        </a:rPr>
                        <a:t>141</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82699" marR="82699" marT="0" marB="0" anchor="b"/>
                </a:tc>
                <a:tc>
                  <a:txBody>
                    <a:bodyPr/>
                    <a:lstStyle/>
                    <a:p>
                      <a:pPr marL="0" marR="0" algn="r">
                        <a:lnSpc>
                          <a:spcPct val="107000"/>
                        </a:lnSpc>
                        <a:spcBef>
                          <a:spcPts val="0"/>
                        </a:spcBef>
                        <a:spcAft>
                          <a:spcPts val="0"/>
                        </a:spcAft>
                      </a:pPr>
                      <a:r>
                        <a:rPr lang="en-US" sz="1300" kern="0">
                          <a:effectLst/>
                        </a:rPr>
                        <a:t>0%</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82699" marR="82699" marT="0" marB="0" anchor="b"/>
                </a:tc>
                <a:extLst>
                  <a:ext uri="{0D108BD9-81ED-4DB2-BD59-A6C34878D82A}">
                    <a16:rowId xmlns:a16="http://schemas.microsoft.com/office/drawing/2014/main" val="1296467754"/>
                  </a:ext>
                </a:extLst>
              </a:tr>
              <a:tr h="457200">
                <a:tc>
                  <a:txBody>
                    <a:bodyPr/>
                    <a:lstStyle/>
                    <a:p>
                      <a:pPr marL="0" marR="0">
                        <a:lnSpc>
                          <a:spcPct val="107000"/>
                        </a:lnSpc>
                        <a:spcBef>
                          <a:spcPts val="0"/>
                        </a:spcBef>
                        <a:spcAft>
                          <a:spcPts val="0"/>
                        </a:spcAft>
                      </a:pPr>
                      <a:r>
                        <a:rPr lang="en-US" sz="1600" kern="0" dirty="0">
                          <a:effectLst/>
                        </a:rPr>
                        <a:t>Total</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82699" marR="82699" marT="0" marB="0" anchor="b"/>
                </a:tc>
                <a:tc>
                  <a:txBody>
                    <a:bodyPr/>
                    <a:lstStyle/>
                    <a:p>
                      <a:pPr marL="0" marR="0" algn="r">
                        <a:lnSpc>
                          <a:spcPct val="107000"/>
                        </a:lnSpc>
                        <a:spcBef>
                          <a:spcPts val="0"/>
                        </a:spcBef>
                        <a:spcAft>
                          <a:spcPts val="0"/>
                        </a:spcAft>
                      </a:pPr>
                      <a:r>
                        <a:rPr lang="en-US" sz="1300" kern="0">
                          <a:effectLst/>
                        </a:rPr>
                        <a:t>238</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82699" marR="82699" marT="0" marB="0" anchor="b"/>
                </a:tc>
                <a:tc>
                  <a:txBody>
                    <a:bodyPr/>
                    <a:lstStyle/>
                    <a:p>
                      <a:pPr marL="0" marR="0" algn="r">
                        <a:lnSpc>
                          <a:spcPct val="107000"/>
                        </a:lnSpc>
                        <a:spcBef>
                          <a:spcPts val="0"/>
                        </a:spcBef>
                        <a:spcAft>
                          <a:spcPts val="0"/>
                        </a:spcAft>
                      </a:pPr>
                      <a:r>
                        <a:rPr lang="en-US" sz="1300" kern="0">
                          <a:effectLst/>
                        </a:rPr>
                        <a:t>10,635</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82699" marR="82699" marT="0" marB="0" anchor="b"/>
                </a:tc>
                <a:tc>
                  <a:txBody>
                    <a:bodyPr/>
                    <a:lstStyle/>
                    <a:p>
                      <a:pPr marL="0" marR="0" algn="r">
                        <a:lnSpc>
                          <a:spcPct val="107000"/>
                        </a:lnSpc>
                        <a:spcBef>
                          <a:spcPts val="0"/>
                        </a:spcBef>
                        <a:spcAft>
                          <a:spcPts val="0"/>
                        </a:spcAft>
                      </a:pPr>
                      <a:r>
                        <a:rPr lang="en-US" sz="1300" kern="0" dirty="0">
                          <a:effectLst/>
                        </a:rPr>
                        <a:t>2.24%</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82699" marR="82699" marT="0" marB="0" anchor="b"/>
                </a:tc>
                <a:extLst>
                  <a:ext uri="{0D108BD9-81ED-4DB2-BD59-A6C34878D82A}">
                    <a16:rowId xmlns:a16="http://schemas.microsoft.com/office/drawing/2014/main" val="2624928852"/>
                  </a:ext>
                </a:extLst>
              </a:tr>
            </a:tbl>
          </a:graphicData>
        </a:graphic>
      </p:graphicFrame>
      <p:sp>
        <p:nvSpPr>
          <p:cNvPr id="4" name="TextBox 3">
            <a:extLst>
              <a:ext uri="{FF2B5EF4-FFF2-40B4-BE49-F238E27FC236}">
                <a16:creationId xmlns:a16="http://schemas.microsoft.com/office/drawing/2014/main" id="{40164C59-2E45-2A2B-A848-37D1B85ED390}"/>
              </a:ext>
            </a:extLst>
          </p:cNvPr>
          <p:cNvSpPr txBox="1"/>
          <p:nvPr/>
        </p:nvSpPr>
        <p:spPr>
          <a:xfrm>
            <a:off x="866274" y="2365065"/>
            <a:ext cx="3176337" cy="2585323"/>
          </a:xfrm>
          <a:prstGeom prst="rect">
            <a:avLst/>
          </a:prstGeom>
          <a:noFill/>
        </p:spPr>
        <p:txBody>
          <a:bodyPr wrap="square" rtlCol="0">
            <a:spAutoFit/>
          </a:bodyPr>
          <a:lstStyle/>
          <a:p>
            <a:pPr marL="285750" indent="-285750">
              <a:buClr>
                <a:schemeClr val="accent1"/>
              </a:buClr>
              <a:buFont typeface="Wingdings 3" panose="05040102010807070707" pitchFamily="18" charset="2"/>
              <a:buChar char=""/>
            </a:pPr>
            <a:r>
              <a:rPr lang="en-US" sz="1800" b="1" dirty="0">
                <a:effectLst/>
                <a:ea typeface="Calibri" panose="020F0502020204030204" pitchFamily="34" charset="0"/>
                <a:cs typeface="Arial" panose="020B0604020202020204" pitchFamily="34" charset="0"/>
              </a:rPr>
              <a:t>Accessory Dwelling Units</a:t>
            </a:r>
          </a:p>
          <a:p>
            <a:pPr marL="285750" indent="-285750">
              <a:buClr>
                <a:schemeClr val="accent1"/>
              </a:buClr>
              <a:buFont typeface="Wingdings 3" panose="05040102010807070707" pitchFamily="18" charset="2"/>
              <a:buChar char=""/>
            </a:pPr>
            <a:r>
              <a:rPr lang="en-US" dirty="0">
                <a:ea typeface="Calibri" panose="020F0502020204030204" pitchFamily="34" charset="0"/>
                <a:cs typeface="Arial" panose="020B0604020202020204" pitchFamily="34" charset="0"/>
              </a:rPr>
              <a:t>The property owner must live on-site in either the primary house or the accessory unit.</a:t>
            </a:r>
            <a:r>
              <a:rPr lang="en-US" sz="1800" dirty="0">
                <a:effectLst/>
                <a:ea typeface="Calibri" panose="020F0502020204030204" pitchFamily="34" charset="0"/>
                <a:cs typeface="Arial" panose="020B0604020202020204" pitchFamily="34" charset="0"/>
              </a:rPr>
              <a:t> </a:t>
            </a:r>
          </a:p>
          <a:p>
            <a:pPr marL="285750" indent="-285750">
              <a:buClr>
                <a:schemeClr val="accent1"/>
              </a:buClr>
              <a:buFont typeface="Wingdings 3" panose="05040102010807070707" pitchFamily="18" charset="2"/>
              <a:buChar char=""/>
            </a:pPr>
            <a:r>
              <a:rPr lang="en-US" dirty="0">
                <a:ea typeface="Calibri" panose="020F0502020204030204" pitchFamily="34" charset="0"/>
                <a:cs typeface="Arial" panose="020B0604020202020204" pitchFamily="34" charset="0"/>
              </a:rPr>
              <a:t>Must be authorized by a provisional use permit</a:t>
            </a:r>
            <a:endParaRPr lang="en-US" sz="1800" dirty="0">
              <a:effectLst/>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69945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5BD7B8-C3C9-EC18-F9C5-60BFE69726B1}"/>
              </a:ext>
            </a:extLst>
          </p:cNvPr>
          <p:cNvSpPr>
            <a:spLocks noGrp="1"/>
          </p:cNvSpPr>
          <p:nvPr>
            <p:ph type="title"/>
          </p:nvPr>
        </p:nvSpPr>
        <p:spPr>
          <a:xfrm>
            <a:off x="1046019" y="942108"/>
            <a:ext cx="3256550" cy="4969113"/>
          </a:xfrm>
        </p:spPr>
        <p:txBody>
          <a:bodyPr anchor="ctr">
            <a:normAutofit/>
          </a:bodyPr>
          <a:lstStyle/>
          <a:p>
            <a:r>
              <a:rPr lang="en-US" sz="3300" dirty="0">
                <a:solidFill>
                  <a:schemeClr val="tx2">
                    <a:lumMod val="75000"/>
                  </a:schemeClr>
                </a:solidFill>
              </a:rPr>
              <a:t>Conclusion: Residential zones are underbuilt as of July 2023, under the then-existing zoning regime.</a:t>
            </a:r>
          </a:p>
        </p:txBody>
      </p:sp>
      <p:sp>
        <p:nvSpPr>
          <p:cNvPr id="10" name="Rectangle 9">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15"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en-US"/>
            </a:p>
          </p:txBody>
        </p:sp>
        <p:sp>
          <p:nvSpPr>
            <p:cNvPr id="16"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en-US"/>
            </a:p>
          </p:txBody>
        </p:sp>
        <p:sp>
          <p:nvSpPr>
            <p:cNvPr id="17"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en-US"/>
            </a:p>
          </p:txBody>
        </p:sp>
        <p:sp>
          <p:nvSpPr>
            <p:cNvPr id="18"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en-US"/>
            </a:p>
          </p:txBody>
        </p:sp>
        <p:sp>
          <p:nvSpPr>
            <p:cNvPr id="19"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en-US"/>
            </a:p>
          </p:txBody>
        </p:sp>
        <p:sp>
          <p:nvSpPr>
            <p:cNvPr id="20"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en-US"/>
            </a:p>
          </p:txBody>
        </p:sp>
        <p:sp>
          <p:nvSpPr>
            <p:cNvPr id="21"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en-US"/>
            </a:p>
          </p:txBody>
        </p:sp>
        <p:sp>
          <p:nvSpPr>
            <p:cNvPr id="22"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en-US"/>
            </a:p>
          </p:txBody>
        </p:sp>
        <p:sp>
          <p:nvSpPr>
            <p:cNvPr id="23"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en-US"/>
            </a:p>
          </p:txBody>
        </p:sp>
        <p:sp>
          <p:nvSpPr>
            <p:cNvPr id="24"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en-US"/>
            </a:p>
          </p:txBody>
        </p:sp>
        <p:sp>
          <p:nvSpPr>
            <p:cNvPr id="25"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en-US"/>
            </a:p>
          </p:txBody>
        </p:sp>
        <p:sp>
          <p:nvSpPr>
            <p:cNvPr id="26"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en-US"/>
            </a:p>
          </p:txBody>
        </p:sp>
      </p:grpSp>
      <p:sp>
        <p:nvSpPr>
          <p:cNvPr id="27" name="Content Placeholder 2">
            <a:extLst>
              <a:ext uri="{FF2B5EF4-FFF2-40B4-BE49-F238E27FC236}">
                <a16:creationId xmlns:a16="http://schemas.microsoft.com/office/drawing/2014/main" id="{F2CE5809-AF82-42DB-B15B-1C1A1CA549CE}"/>
              </a:ext>
            </a:extLst>
          </p:cNvPr>
          <p:cNvSpPr>
            <a:spLocks noGrp="1"/>
          </p:cNvSpPr>
          <p:nvPr>
            <p:ph idx="1"/>
          </p:nvPr>
        </p:nvSpPr>
        <p:spPr>
          <a:xfrm>
            <a:off x="5049062" y="942108"/>
            <a:ext cx="6455549" cy="4969114"/>
          </a:xfrm>
        </p:spPr>
        <p:txBody>
          <a:bodyPr anchor="ctr">
            <a:normAutofit fontScale="92500" lnSpcReduction="20000"/>
          </a:bodyPr>
          <a:lstStyle/>
          <a:p>
            <a:pPr>
              <a:lnSpc>
                <a:spcPct val="90000"/>
              </a:lnSpc>
            </a:pPr>
            <a:r>
              <a:rPr lang="en-US" dirty="0">
                <a:solidFill>
                  <a:schemeClr val="tx2">
                    <a:lumMod val="75000"/>
                  </a:schemeClr>
                </a:solidFill>
              </a:rPr>
              <a:t>Vacant parcels: 4% of parcels are vacant</a:t>
            </a:r>
          </a:p>
          <a:p>
            <a:pPr>
              <a:lnSpc>
                <a:spcPct val="90000"/>
              </a:lnSpc>
            </a:pPr>
            <a:r>
              <a:rPr lang="en-US" dirty="0">
                <a:solidFill>
                  <a:schemeClr val="tx2">
                    <a:lumMod val="75000"/>
                  </a:schemeClr>
                </a:solidFill>
              </a:rPr>
              <a:t>Oversized parcels: 37% of lots are more than twice the minimum size</a:t>
            </a:r>
          </a:p>
          <a:p>
            <a:pPr>
              <a:lnSpc>
                <a:spcPct val="90000"/>
              </a:lnSpc>
            </a:pPr>
            <a:r>
              <a:rPr lang="en-US" dirty="0">
                <a:solidFill>
                  <a:schemeClr val="tx2">
                    <a:lumMod val="75000"/>
                  </a:schemeClr>
                </a:solidFill>
              </a:rPr>
              <a:t>Underbuilt parcels:</a:t>
            </a:r>
          </a:p>
          <a:p>
            <a:pPr lvl="1">
              <a:lnSpc>
                <a:spcPct val="90000"/>
              </a:lnSpc>
            </a:pPr>
            <a:r>
              <a:rPr lang="en-US" dirty="0">
                <a:solidFill>
                  <a:schemeClr val="tx2">
                    <a:lumMod val="75000"/>
                  </a:schemeClr>
                </a:solidFill>
              </a:rPr>
              <a:t>Two-family and multi-family residential parcels are only 54.6% developed</a:t>
            </a:r>
          </a:p>
          <a:p>
            <a:pPr lvl="1">
              <a:lnSpc>
                <a:spcPct val="90000"/>
              </a:lnSpc>
            </a:pPr>
            <a:r>
              <a:rPr lang="en-US" dirty="0">
                <a:solidFill>
                  <a:schemeClr val="tx2">
                    <a:lumMod val="75000"/>
                  </a:schemeClr>
                </a:solidFill>
              </a:rPr>
              <a:t>Mixed use corridor has 34% of permitted housing</a:t>
            </a:r>
          </a:p>
          <a:p>
            <a:pPr>
              <a:lnSpc>
                <a:spcPct val="90000"/>
              </a:lnSpc>
            </a:pPr>
            <a:r>
              <a:rPr lang="en-US" dirty="0">
                <a:solidFill>
                  <a:schemeClr val="tx2">
                    <a:lumMod val="75000"/>
                  </a:schemeClr>
                </a:solidFill>
              </a:rPr>
              <a:t>Lack of ADU uptake: only 2% of parcels with the option to build ADUs have done so</a:t>
            </a:r>
          </a:p>
          <a:p>
            <a:pPr>
              <a:lnSpc>
                <a:spcPct val="90000"/>
              </a:lnSpc>
            </a:pPr>
            <a:endParaRPr lang="en-US" dirty="0">
              <a:solidFill>
                <a:schemeClr val="tx2">
                  <a:lumMod val="75000"/>
                </a:schemeClr>
              </a:solidFill>
            </a:endParaRPr>
          </a:p>
          <a:p>
            <a:pPr>
              <a:lnSpc>
                <a:spcPct val="90000"/>
              </a:lnSpc>
            </a:pPr>
            <a:r>
              <a:rPr lang="en-US" dirty="0">
                <a:solidFill>
                  <a:schemeClr val="tx2">
                    <a:lumMod val="75000"/>
                  </a:schemeClr>
                </a:solidFill>
              </a:rPr>
              <a:t>Why underdevelopment?</a:t>
            </a:r>
          </a:p>
          <a:p>
            <a:pPr lvl="1">
              <a:lnSpc>
                <a:spcPct val="90000"/>
              </a:lnSpc>
            </a:pPr>
            <a:r>
              <a:rPr lang="en-US" dirty="0">
                <a:solidFill>
                  <a:schemeClr val="tx2">
                    <a:lumMod val="75000"/>
                  </a:schemeClr>
                </a:solidFill>
              </a:rPr>
              <a:t>Existing zoning/other regulations were still too restrictive?</a:t>
            </a:r>
          </a:p>
          <a:p>
            <a:pPr lvl="1">
              <a:lnSpc>
                <a:spcPct val="90000"/>
              </a:lnSpc>
            </a:pPr>
            <a:r>
              <a:rPr lang="en-US" dirty="0">
                <a:solidFill>
                  <a:schemeClr val="tx2">
                    <a:lumMod val="75000"/>
                  </a:schemeClr>
                </a:solidFill>
              </a:rPr>
              <a:t>Geographic constraints?</a:t>
            </a:r>
          </a:p>
          <a:p>
            <a:pPr lvl="1">
              <a:lnSpc>
                <a:spcPct val="90000"/>
              </a:lnSpc>
            </a:pPr>
            <a:r>
              <a:rPr lang="en-US" dirty="0">
                <a:solidFill>
                  <a:schemeClr val="tx2">
                    <a:lumMod val="75000"/>
                  </a:schemeClr>
                </a:solidFill>
              </a:rPr>
              <a:t>Preferences of existing landowners; market/developer preferences?</a:t>
            </a:r>
          </a:p>
          <a:p>
            <a:pPr lvl="1">
              <a:lnSpc>
                <a:spcPct val="90000"/>
              </a:lnSpc>
            </a:pPr>
            <a:r>
              <a:rPr lang="en-US" dirty="0">
                <a:solidFill>
                  <a:schemeClr val="tx2">
                    <a:lumMod val="75000"/>
                  </a:schemeClr>
                </a:solidFill>
              </a:rPr>
              <a:t>Macro-economic conditions, cost of labor/construction, developer financing?</a:t>
            </a:r>
          </a:p>
          <a:p>
            <a:pPr lvl="1">
              <a:lnSpc>
                <a:spcPct val="90000"/>
              </a:lnSpc>
            </a:pPr>
            <a:r>
              <a:rPr lang="en-US" dirty="0">
                <a:solidFill>
                  <a:schemeClr val="tx2">
                    <a:lumMod val="75000"/>
                  </a:schemeClr>
                </a:solidFill>
              </a:rPr>
              <a:t>Other?</a:t>
            </a:r>
          </a:p>
        </p:txBody>
      </p:sp>
    </p:spTree>
    <p:extLst>
      <p:ext uri="{BB962C8B-B14F-4D97-AF65-F5344CB8AC3E}">
        <p14:creationId xmlns:p14="http://schemas.microsoft.com/office/powerpoint/2010/main" val="1331784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465523-FBB1-46B4-3194-38CA7158C0E3}"/>
              </a:ext>
            </a:extLst>
          </p:cNvPr>
          <p:cNvSpPr>
            <a:spLocks noGrp="1"/>
          </p:cNvSpPr>
          <p:nvPr>
            <p:ph type="title"/>
          </p:nvPr>
        </p:nvSpPr>
        <p:spPr>
          <a:xfrm>
            <a:off x="283622" y="942108"/>
            <a:ext cx="4590825" cy="4969113"/>
          </a:xfrm>
        </p:spPr>
        <p:txBody>
          <a:bodyPr anchor="ctr">
            <a:normAutofit/>
          </a:bodyPr>
          <a:lstStyle/>
          <a:p>
            <a:r>
              <a:rPr lang="en-US" dirty="0">
                <a:solidFill>
                  <a:schemeClr val="tx2">
                    <a:lumMod val="75000"/>
                  </a:schemeClr>
                </a:solidFill>
              </a:rPr>
              <a:t>Potential implications for Charlottesville’s recent upzoning, which eliminated single-family zones.</a:t>
            </a:r>
          </a:p>
        </p:txBody>
      </p:sp>
      <p:sp>
        <p:nvSpPr>
          <p:cNvPr id="10" name="Rectangle 9">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15"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en-US"/>
            </a:p>
          </p:txBody>
        </p:sp>
        <p:sp>
          <p:nvSpPr>
            <p:cNvPr id="16"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en-US"/>
            </a:p>
          </p:txBody>
        </p:sp>
        <p:sp>
          <p:nvSpPr>
            <p:cNvPr id="17"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en-US"/>
            </a:p>
          </p:txBody>
        </p:sp>
        <p:sp>
          <p:nvSpPr>
            <p:cNvPr id="18"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en-US"/>
            </a:p>
          </p:txBody>
        </p:sp>
        <p:sp>
          <p:nvSpPr>
            <p:cNvPr id="19"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en-US"/>
            </a:p>
          </p:txBody>
        </p:sp>
        <p:sp>
          <p:nvSpPr>
            <p:cNvPr id="20"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en-US"/>
            </a:p>
          </p:txBody>
        </p:sp>
        <p:sp>
          <p:nvSpPr>
            <p:cNvPr id="21"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en-US"/>
            </a:p>
          </p:txBody>
        </p:sp>
        <p:sp>
          <p:nvSpPr>
            <p:cNvPr id="22"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en-US"/>
            </a:p>
          </p:txBody>
        </p:sp>
        <p:sp>
          <p:nvSpPr>
            <p:cNvPr id="23"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en-US"/>
            </a:p>
          </p:txBody>
        </p:sp>
        <p:sp>
          <p:nvSpPr>
            <p:cNvPr id="24"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en-US"/>
            </a:p>
          </p:txBody>
        </p:sp>
        <p:sp>
          <p:nvSpPr>
            <p:cNvPr id="25"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en-US"/>
            </a:p>
          </p:txBody>
        </p:sp>
        <p:sp>
          <p:nvSpPr>
            <p:cNvPr id="26"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en-US"/>
            </a:p>
          </p:txBody>
        </p:sp>
      </p:grpSp>
      <p:sp>
        <p:nvSpPr>
          <p:cNvPr id="3" name="Content Placeholder 2">
            <a:extLst>
              <a:ext uri="{FF2B5EF4-FFF2-40B4-BE49-F238E27FC236}">
                <a16:creationId xmlns:a16="http://schemas.microsoft.com/office/drawing/2014/main" id="{BD699594-AF10-B32F-B3B2-09979376F7A8}"/>
              </a:ext>
            </a:extLst>
          </p:cNvPr>
          <p:cNvSpPr>
            <a:spLocks noGrp="1"/>
          </p:cNvSpPr>
          <p:nvPr>
            <p:ph idx="1"/>
          </p:nvPr>
        </p:nvSpPr>
        <p:spPr>
          <a:xfrm>
            <a:off x="5049062" y="379933"/>
            <a:ext cx="6677642" cy="5993435"/>
          </a:xfrm>
        </p:spPr>
        <p:txBody>
          <a:bodyPr anchor="ctr">
            <a:normAutofit/>
          </a:bodyPr>
          <a:lstStyle/>
          <a:p>
            <a:pPr>
              <a:lnSpc>
                <a:spcPct val="90000"/>
              </a:lnSpc>
            </a:pPr>
            <a:r>
              <a:rPr lang="en-US" sz="2000" dirty="0">
                <a:solidFill>
                  <a:schemeClr val="tx2">
                    <a:lumMod val="75000"/>
                  </a:schemeClr>
                </a:solidFill>
                <a:latin typeface="+mj-lt"/>
              </a:rPr>
              <a:t>Did previous zoning regime “handcuff” landowners, by preventing development that would otherwise take place, thus justifying upzoning?</a:t>
            </a:r>
            <a:r>
              <a:rPr lang="en-US" sz="2000" i="1" dirty="0">
                <a:solidFill>
                  <a:schemeClr val="tx2">
                    <a:lumMod val="75000"/>
                  </a:schemeClr>
                </a:solidFill>
                <a:latin typeface="+mj-lt"/>
              </a:rPr>
              <a:t> </a:t>
            </a:r>
          </a:p>
          <a:p>
            <a:pPr>
              <a:lnSpc>
                <a:spcPct val="90000"/>
              </a:lnSpc>
            </a:pPr>
            <a:r>
              <a:rPr lang="en-US" sz="2000" dirty="0">
                <a:latin typeface="+mj-lt"/>
                <a:ea typeface="Calibri" panose="020F0502020204030204" pitchFamily="34" charset="0"/>
              </a:rPr>
              <a:t>Lack of uptake even with upzoning is predicted. T</a:t>
            </a:r>
            <a:r>
              <a:rPr lang="en-US" sz="2000" dirty="0">
                <a:effectLst/>
                <a:latin typeface="+mj-lt"/>
                <a:ea typeface="Calibri" panose="020F0502020204030204" pitchFamily="34" charset="0"/>
              </a:rPr>
              <a:t>he city’s consultants concluded that </a:t>
            </a:r>
            <a:r>
              <a:rPr lang="en-US" sz="2000" i="1" dirty="0">
                <a:effectLst/>
                <a:latin typeface="+mj-lt"/>
                <a:ea typeface="Calibri" panose="020F0502020204030204" pitchFamily="34" charset="0"/>
              </a:rPr>
              <a:t>“[o]f the more than 10,000 parcels in the study area, less than 2% would turn over and be market viable for redevelopment. Of this subset, an even smaller portion is likely to be redeveloped.”</a:t>
            </a:r>
            <a:endParaRPr lang="en-US" sz="2000" i="1" dirty="0">
              <a:solidFill>
                <a:schemeClr val="tx2">
                  <a:lumMod val="75000"/>
                </a:schemeClr>
              </a:solidFill>
              <a:latin typeface="+mj-lt"/>
            </a:endParaRPr>
          </a:p>
          <a:p>
            <a:pPr>
              <a:lnSpc>
                <a:spcPct val="90000"/>
              </a:lnSpc>
            </a:pPr>
            <a:r>
              <a:rPr lang="en-US" sz="2000" dirty="0">
                <a:solidFill>
                  <a:schemeClr val="tx2">
                    <a:lumMod val="75000"/>
                  </a:schemeClr>
                </a:solidFill>
                <a:latin typeface="+mj-lt"/>
              </a:rPr>
              <a:t>Charlottesville’s goal of providing “missing middle” housing—duplexes and townhomes—may be achieved on a relatively small scale. The city’s upzoning, which only affects a very small portion of the regional housing market, seems unlikely to decrease regional housing costs. </a:t>
            </a:r>
          </a:p>
        </p:txBody>
      </p:sp>
    </p:spTree>
    <p:extLst>
      <p:ext uri="{BB962C8B-B14F-4D97-AF65-F5344CB8AC3E}">
        <p14:creationId xmlns:p14="http://schemas.microsoft.com/office/powerpoint/2010/main" val="3199803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348DF-9994-104A-1527-68434B94103B}"/>
              </a:ext>
            </a:extLst>
          </p:cNvPr>
          <p:cNvSpPr>
            <a:spLocks noGrp="1"/>
          </p:cNvSpPr>
          <p:nvPr>
            <p:ph type="title"/>
          </p:nvPr>
        </p:nvSpPr>
        <p:spPr>
          <a:xfrm>
            <a:off x="1259893" y="3101093"/>
            <a:ext cx="2454052" cy="3029344"/>
          </a:xfrm>
        </p:spPr>
        <p:txBody>
          <a:bodyPr>
            <a:normAutofit/>
          </a:bodyPr>
          <a:lstStyle/>
          <a:p>
            <a:r>
              <a:rPr lang="en-US" sz="3200" dirty="0">
                <a:solidFill>
                  <a:schemeClr val="bg1"/>
                </a:solidFill>
              </a:rPr>
              <a:t>Takeaways </a:t>
            </a: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504E74E-1287-DC22-08A3-3233BD2B87F5}"/>
              </a:ext>
            </a:extLst>
          </p:cNvPr>
          <p:cNvSpPr>
            <a:spLocks noGrp="1"/>
          </p:cNvSpPr>
          <p:nvPr>
            <p:ph idx="1"/>
          </p:nvPr>
        </p:nvSpPr>
        <p:spPr>
          <a:xfrm>
            <a:off x="4706578" y="589722"/>
            <a:ext cx="6798033" cy="5321500"/>
          </a:xfrm>
        </p:spPr>
        <p:txBody>
          <a:bodyPr anchor="ctr">
            <a:normAutofit/>
          </a:bodyPr>
          <a:lstStyle/>
          <a:p>
            <a:pPr>
              <a:lnSpc>
                <a:spcPct val="90000"/>
              </a:lnSpc>
            </a:pPr>
            <a:r>
              <a:rPr lang="en-US" sz="1700" dirty="0"/>
              <a:t>Land use under the current zoning is not being fully exploited and our prediction that future zoning will have limited uptake should mute the more extravagant claims made by both proponents and opponents of Charlottesville upzoning.</a:t>
            </a:r>
          </a:p>
          <a:p>
            <a:pPr>
              <a:lnSpc>
                <a:spcPct val="90000"/>
              </a:lnSpc>
            </a:pPr>
            <a:r>
              <a:rPr lang="en-US" sz="1700" dirty="0"/>
              <a:t>Multi-family zones in Charlottesville are being used as single-family zones, which suggests that the elimination of single-family zoning may not have the predicted effects. </a:t>
            </a:r>
          </a:p>
          <a:p>
            <a:pPr>
              <a:lnSpc>
                <a:spcPct val="90000"/>
              </a:lnSpc>
            </a:pPr>
            <a:r>
              <a:rPr lang="en-US" sz="1700" dirty="0"/>
              <a:t>This study provides some initial evidence that allowing more density does not necessarily generate it. </a:t>
            </a:r>
          </a:p>
          <a:p>
            <a:pPr lvl="1">
              <a:lnSpc>
                <a:spcPct val="90000"/>
              </a:lnSpc>
            </a:pPr>
            <a:r>
              <a:rPr lang="en-US" sz="1500" dirty="0"/>
              <a:t>That may mean that land use reform interventions need to be larger or better targeted. </a:t>
            </a:r>
          </a:p>
          <a:p>
            <a:pPr lvl="1">
              <a:lnSpc>
                <a:spcPct val="90000"/>
              </a:lnSpc>
            </a:pPr>
            <a:r>
              <a:rPr lang="en-US" sz="1500" dirty="0"/>
              <a:t>Or it may mean that demand side (and other) factors swamp supply side ones, contrary to some conventional wisdom. </a:t>
            </a:r>
          </a:p>
          <a:p>
            <a:pPr lvl="1">
              <a:lnSpc>
                <a:spcPct val="90000"/>
              </a:lnSpc>
            </a:pPr>
            <a:r>
              <a:rPr lang="en-US" sz="1500" dirty="0"/>
              <a:t>Our study is consistent with other studies showing limited up-take and modest price effects of </a:t>
            </a:r>
            <a:r>
              <a:rPr lang="en-US" sz="1500" dirty="0" err="1"/>
              <a:t>upzonings</a:t>
            </a:r>
            <a:r>
              <a:rPr lang="en-US" sz="1500" dirty="0"/>
              <a:t>. </a:t>
            </a:r>
          </a:p>
        </p:txBody>
      </p:sp>
    </p:spTree>
    <p:extLst>
      <p:ext uri="{BB962C8B-B14F-4D97-AF65-F5344CB8AC3E}">
        <p14:creationId xmlns:p14="http://schemas.microsoft.com/office/powerpoint/2010/main" val="1377417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0141C6-71B1-895E-ED80-1FC87C1C4314}"/>
              </a:ext>
            </a:extLst>
          </p:cNvPr>
          <p:cNvSpPr>
            <a:spLocks noGrp="1"/>
          </p:cNvSpPr>
          <p:nvPr>
            <p:ph type="title"/>
          </p:nvPr>
        </p:nvSpPr>
        <p:spPr>
          <a:xfrm>
            <a:off x="1046019" y="942108"/>
            <a:ext cx="3256550" cy="4969113"/>
          </a:xfrm>
        </p:spPr>
        <p:txBody>
          <a:bodyPr anchor="ctr">
            <a:normAutofit fontScale="90000"/>
          </a:bodyPr>
          <a:lstStyle/>
          <a:p>
            <a:r>
              <a:rPr lang="en-US" dirty="0">
                <a:solidFill>
                  <a:schemeClr val="tx2">
                    <a:lumMod val="75000"/>
                  </a:schemeClr>
                </a:solidFill>
              </a:rPr>
              <a:t>Is restrictive </a:t>
            </a:r>
            <a:r>
              <a:rPr lang="en-US">
                <a:solidFill>
                  <a:schemeClr val="tx2">
                    <a:lumMod val="75000"/>
                  </a:schemeClr>
                </a:solidFill>
              </a:rPr>
              <a:t>zoning a </a:t>
            </a:r>
            <a:r>
              <a:rPr lang="en-US" dirty="0">
                <a:solidFill>
                  <a:schemeClr val="tx2">
                    <a:lumMod val="75000"/>
                  </a:schemeClr>
                </a:solidFill>
              </a:rPr>
              <a:t>constraint on housing supply?</a:t>
            </a:r>
            <a:br>
              <a:rPr lang="en-US" dirty="0">
                <a:solidFill>
                  <a:schemeClr val="tx2">
                    <a:lumMod val="75000"/>
                  </a:schemeClr>
                </a:solidFill>
              </a:rPr>
            </a:br>
            <a:r>
              <a:rPr lang="en-US" dirty="0">
                <a:solidFill>
                  <a:schemeClr val="tx2">
                    <a:lumMod val="75000"/>
                  </a:schemeClr>
                </a:solidFill>
              </a:rPr>
              <a:t>Will lifting restrictions (upzoning) increase supply and decrease cost? </a:t>
            </a:r>
          </a:p>
        </p:txBody>
      </p:sp>
      <p:sp>
        <p:nvSpPr>
          <p:cNvPr id="10" name="Rectangle 9">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15"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en-US"/>
            </a:p>
          </p:txBody>
        </p:sp>
        <p:sp>
          <p:nvSpPr>
            <p:cNvPr id="16"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en-US"/>
            </a:p>
          </p:txBody>
        </p:sp>
        <p:sp>
          <p:nvSpPr>
            <p:cNvPr id="17"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en-US"/>
            </a:p>
          </p:txBody>
        </p:sp>
        <p:sp>
          <p:nvSpPr>
            <p:cNvPr id="18"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en-US"/>
            </a:p>
          </p:txBody>
        </p:sp>
        <p:sp>
          <p:nvSpPr>
            <p:cNvPr id="19"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en-US"/>
            </a:p>
          </p:txBody>
        </p:sp>
        <p:sp>
          <p:nvSpPr>
            <p:cNvPr id="20"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en-US"/>
            </a:p>
          </p:txBody>
        </p:sp>
        <p:sp>
          <p:nvSpPr>
            <p:cNvPr id="21"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en-US"/>
            </a:p>
          </p:txBody>
        </p:sp>
        <p:sp>
          <p:nvSpPr>
            <p:cNvPr id="22"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en-US"/>
            </a:p>
          </p:txBody>
        </p:sp>
        <p:sp>
          <p:nvSpPr>
            <p:cNvPr id="23"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en-US"/>
            </a:p>
          </p:txBody>
        </p:sp>
        <p:sp>
          <p:nvSpPr>
            <p:cNvPr id="24"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en-US"/>
            </a:p>
          </p:txBody>
        </p:sp>
        <p:sp>
          <p:nvSpPr>
            <p:cNvPr id="25"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en-US"/>
            </a:p>
          </p:txBody>
        </p:sp>
        <p:sp>
          <p:nvSpPr>
            <p:cNvPr id="26"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en-US"/>
            </a:p>
          </p:txBody>
        </p:sp>
      </p:grpSp>
      <p:sp>
        <p:nvSpPr>
          <p:cNvPr id="3" name="Content Placeholder 2">
            <a:extLst>
              <a:ext uri="{FF2B5EF4-FFF2-40B4-BE49-F238E27FC236}">
                <a16:creationId xmlns:a16="http://schemas.microsoft.com/office/drawing/2014/main" id="{1A08FAD6-0551-71CD-BE16-135463EA475F}"/>
              </a:ext>
            </a:extLst>
          </p:cNvPr>
          <p:cNvSpPr>
            <a:spLocks noGrp="1"/>
          </p:cNvSpPr>
          <p:nvPr>
            <p:ph idx="1"/>
          </p:nvPr>
        </p:nvSpPr>
        <p:spPr>
          <a:xfrm>
            <a:off x="5049062" y="942108"/>
            <a:ext cx="6455549" cy="4969114"/>
          </a:xfrm>
        </p:spPr>
        <p:txBody>
          <a:bodyPr anchor="ctr">
            <a:normAutofit/>
          </a:bodyPr>
          <a:lstStyle/>
          <a:p>
            <a:r>
              <a:rPr lang="en-US" dirty="0">
                <a:solidFill>
                  <a:schemeClr val="tx2">
                    <a:lumMod val="75000"/>
                  </a:schemeClr>
                </a:solidFill>
              </a:rPr>
              <a:t>This study looks at the effects of zoning in a small, high demand city: Charlottesville, VA</a:t>
            </a:r>
          </a:p>
          <a:p>
            <a:r>
              <a:rPr lang="en-US" dirty="0">
                <a:solidFill>
                  <a:schemeClr val="tx2">
                    <a:lumMod val="75000"/>
                  </a:schemeClr>
                </a:solidFill>
              </a:rPr>
              <a:t>How important is zoning to a landowner’s decision to develop? One way to answer is to determine whether a city is fully developed under existing land use rules.</a:t>
            </a:r>
          </a:p>
          <a:p>
            <a:r>
              <a:rPr lang="en-US" dirty="0">
                <a:solidFill>
                  <a:schemeClr val="tx2">
                    <a:lumMod val="75000"/>
                  </a:schemeClr>
                </a:solidFill>
              </a:rPr>
              <a:t>Recent literature on the effects of upzoning: Compare </a:t>
            </a:r>
            <a:r>
              <a:rPr lang="en-US" i="1" dirty="0" err="1">
                <a:solidFill>
                  <a:schemeClr val="tx2">
                    <a:lumMod val="75000"/>
                  </a:schemeClr>
                </a:solidFill>
              </a:rPr>
              <a:t>Freemark</a:t>
            </a:r>
            <a:r>
              <a:rPr lang="en-US" dirty="0">
                <a:solidFill>
                  <a:schemeClr val="tx2">
                    <a:lumMod val="75000"/>
                  </a:schemeClr>
                </a:solidFill>
              </a:rPr>
              <a:t> (2023) with </a:t>
            </a:r>
            <a:r>
              <a:rPr lang="en-US" i="1" dirty="0">
                <a:solidFill>
                  <a:schemeClr val="tx2">
                    <a:lumMod val="75000"/>
                  </a:schemeClr>
                </a:solidFill>
              </a:rPr>
              <a:t>Been, Ellen &amp; </a:t>
            </a:r>
            <a:r>
              <a:rPr lang="en-US" i="1" dirty="0" err="1">
                <a:solidFill>
                  <a:schemeClr val="tx2">
                    <a:lumMod val="75000"/>
                  </a:schemeClr>
                </a:solidFill>
              </a:rPr>
              <a:t>O’Regan</a:t>
            </a:r>
            <a:r>
              <a:rPr lang="en-US" dirty="0">
                <a:solidFill>
                  <a:schemeClr val="tx2">
                    <a:lumMod val="75000"/>
                  </a:schemeClr>
                </a:solidFill>
              </a:rPr>
              <a:t> (2023); see also </a:t>
            </a:r>
            <a:r>
              <a:rPr lang="en-US" i="1" dirty="0">
                <a:solidFill>
                  <a:schemeClr val="tx2">
                    <a:lumMod val="75000"/>
                  </a:schemeClr>
                </a:solidFill>
              </a:rPr>
              <a:t>Stacy, et al.</a:t>
            </a:r>
            <a:r>
              <a:rPr lang="en-US" dirty="0">
                <a:solidFill>
                  <a:schemeClr val="tx2">
                    <a:lumMod val="75000"/>
                  </a:schemeClr>
                </a:solidFill>
              </a:rPr>
              <a:t> (2023) and </a:t>
            </a:r>
            <a:r>
              <a:rPr lang="en-US" i="1" dirty="0">
                <a:solidFill>
                  <a:schemeClr val="tx2">
                    <a:lumMod val="75000"/>
                  </a:schemeClr>
                </a:solidFill>
              </a:rPr>
              <a:t>Molloy, et al.</a:t>
            </a:r>
            <a:r>
              <a:rPr lang="en-US" dirty="0">
                <a:solidFill>
                  <a:schemeClr val="tx2">
                    <a:lumMod val="75000"/>
                  </a:schemeClr>
                </a:solidFill>
              </a:rPr>
              <a:t> (2023) on upzoning and affordability. </a:t>
            </a:r>
          </a:p>
        </p:txBody>
      </p:sp>
    </p:spTree>
    <p:extLst>
      <p:ext uri="{BB962C8B-B14F-4D97-AF65-F5344CB8AC3E}">
        <p14:creationId xmlns:p14="http://schemas.microsoft.com/office/powerpoint/2010/main" val="2936235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71907CE-C854-4190-9727-A5BA9ACD6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485962-B65F-A389-3C20-5328A2F34B79}"/>
              </a:ext>
            </a:extLst>
          </p:cNvPr>
          <p:cNvSpPr>
            <a:spLocks noGrp="1"/>
          </p:cNvSpPr>
          <p:nvPr>
            <p:ph type="title"/>
          </p:nvPr>
        </p:nvSpPr>
        <p:spPr>
          <a:xfrm>
            <a:off x="649224" y="645106"/>
            <a:ext cx="3650279" cy="1259894"/>
          </a:xfrm>
        </p:spPr>
        <p:txBody>
          <a:bodyPr>
            <a:normAutofit/>
          </a:bodyPr>
          <a:lstStyle/>
          <a:p>
            <a:pPr>
              <a:lnSpc>
                <a:spcPct val="90000"/>
              </a:lnSpc>
            </a:pPr>
            <a:r>
              <a:rPr lang="en-US" sz="2800"/>
              <a:t>Charlotteville 2024 Proposed Zoning</a:t>
            </a:r>
          </a:p>
        </p:txBody>
      </p:sp>
      <p:sp>
        <p:nvSpPr>
          <p:cNvPr id="16" name="Rectangle 15">
            <a:extLst>
              <a:ext uri="{FF2B5EF4-FFF2-40B4-BE49-F238E27FC236}">
                <a16:creationId xmlns:a16="http://schemas.microsoft.com/office/drawing/2014/main" id="{5A0C5A08-447D-4E23-AC6B-794597272A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1F08992A-39FB-4DC1-A09F-C56F389049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9543" y="645106"/>
            <a:ext cx="6953577" cy="5247747"/>
          </a:xfrm>
          <a:prstGeom prst="rect">
            <a:avLst/>
          </a:prstGeom>
          <a:solidFill>
            <a:srgbClr val="FFFFFE"/>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up of a color chart&#10;&#10;Description automatically generated">
            <a:extLst>
              <a:ext uri="{FF2B5EF4-FFF2-40B4-BE49-F238E27FC236}">
                <a16:creationId xmlns:a16="http://schemas.microsoft.com/office/drawing/2014/main" id="{858CDA65-CD17-7A2E-7E40-5535466FEC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1270" y="809697"/>
            <a:ext cx="1450976" cy="4918563"/>
          </a:xfrm>
          <a:prstGeom prst="rect">
            <a:avLst/>
          </a:prstGeom>
        </p:spPr>
      </p:pic>
      <p:pic>
        <p:nvPicPr>
          <p:cNvPr id="5" name="Content Placeholder 4" descr="A map of a city&#10;&#10;Description automatically generated">
            <a:extLst>
              <a:ext uri="{FF2B5EF4-FFF2-40B4-BE49-F238E27FC236}">
                <a16:creationId xmlns:a16="http://schemas.microsoft.com/office/drawing/2014/main" id="{91552D61-26B6-17C8-710C-4994B5EEB2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3097" y="1063712"/>
            <a:ext cx="4916204" cy="4547487"/>
          </a:xfrm>
          <a:prstGeom prst="rect">
            <a:avLst/>
          </a:prstGeom>
        </p:spPr>
      </p:pic>
      <p:sp>
        <p:nvSpPr>
          <p:cNvPr id="20" name="Freeform 11">
            <a:extLst>
              <a:ext uri="{FF2B5EF4-FFF2-40B4-BE49-F238E27FC236}">
                <a16:creationId xmlns:a16="http://schemas.microsoft.com/office/drawing/2014/main" id="{05E23455-2212-4BE9-9C96-AAEFE4467D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7074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0141C6-71B1-895E-ED80-1FC87C1C4314}"/>
              </a:ext>
            </a:extLst>
          </p:cNvPr>
          <p:cNvSpPr>
            <a:spLocks noGrp="1"/>
          </p:cNvSpPr>
          <p:nvPr>
            <p:ph type="title"/>
          </p:nvPr>
        </p:nvSpPr>
        <p:spPr>
          <a:xfrm>
            <a:off x="1009407" y="942108"/>
            <a:ext cx="3293162" cy="4969113"/>
          </a:xfrm>
        </p:spPr>
        <p:txBody>
          <a:bodyPr anchor="ctr">
            <a:normAutofit/>
          </a:bodyPr>
          <a:lstStyle/>
          <a:p>
            <a:r>
              <a:rPr lang="en-US" dirty="0">
                <a:solidFill>
                  <a:schemeClr val="tx2">
                    <a:lumMod val="75000"/>
                  </a:schemeClr>
                </a:solidFill>
              </a:rPr>
              <a:t>Charlottesville Background </a:t>
            </a:r>
          </a:p>
        </p:txBody>
      </p:sp>
      <p:sp>
        <p:nvSpPr>
          <p:cNvPr id="10" name="Rectangle 9">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15"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en-US"/>
            </a:p>
          </p:txBody>
        </p:sp>
        <p:sp>
          <p:nvSpPr>
            <p:cNvPr id="16"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en-US"/>
            </a:p>
          </p:txBody>
        </p:sp>
        <p:sp>
          <p:nvSpPr>
            <p:cNvPr id="17"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en-US"/>
            </a:p>
          </p:txBody>
        </p:sp>
        <p:sp>
          <p:nvSpPr>
            <p:cNvPr id="18"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en-US"/>
            </a:p>
          </p:txBody>
        </p:sp>
        <p:sp>
          <p:nvSpPr>
            <p:cNvPr id="19"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en-US"/>
            </a:p>
          </p:txBody>
        </p:sp>
        <p:sp>
          <p:nvSpPr>
            <p:cNvPr id="20"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en-US"/>
            </a:p>
          </p:txBody>
        </p:sp>
        <p:sp>
          <p:nvSpPr>
            <p:cNvPr id="21"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en-US"/>
            </a:p>
          </p:txBody>
        </p:sp>
        <p:sp>
          <p:nvSpPr>
            <p:cNvPr id="22"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en-US"/>
            </a:p>
          </p:txBody>
        </p:sp>
        <p:sp>
          <p:nvSpPr>
            <p:cNvPr id="23"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en-US"/>
            </a:p>
          </p:txBody>
        </p:sp>
        <p:sp>
          <p:nvSpPr>
            <p:cNvPr id="24"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en-US"/>
            </a:p>
          </p:txBody>
        </p:sp>
        <p:sp>
          <p:nvSpPr>
            <p:cNvPr id="25"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en-US"/>
            </a:p>
          </p:txBody>
        </p:sp>
        <p:sp>
          <p:nvSpPr>
            <p:cNvPr id="26"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en-US"/>
            </a:p>
          </p:txBody>
        </p:sp>
      </p:grpSp>
      <p:sp>
        <p:nvSpPr>
          <p:cNvPr id="3" name="Content Placeholder 2">
            <a:extLst>
              <a:ext uri="{FF2B5EF4-FFF2-40B4-BE49-F238E27FC236}">
                <a16:creationId xmlns:a16="http://schemas.microsoft.com/office/drawing/2014/main" id="{1A08FAD6-0551-71CD-BE16-135463EA475F}"/>
              </a:ext>
            </a:extLst>
          </p:cNvPr>
          <p:cNvSpPr>
            <a:spLocks noGrp="1"/>
          </p:cNvSpPr>
          <p:nvPr>
            <p:ph idx="1"/>
          </p:nvPr>
        </p:nvSpPr>
        <p:spPr>
          <a:xfrm>
            <a:off x="5049062" y="942108"/>
            <a:ext cx="6455549" cy="4969114"/>
          </a:xfrm>
        </p:spPr>
        <p:txBody>
          <a:bodyPr anchor="ctr">
            <a:normAutofit fontScale="92500" lnSpcReduction="10000"/>
          </a:bodyPr>
          <a:lstStyle/>
          <a:p>
            <a:r>
              <a:rPr lang="en-US" dirty="0"/>
              <a:t>Charlotteville City &amp; surrounding Albemarle County:</a:t>
            </a:r>
          </a:p>
          <a:p>
            <a:pPr lvl="1"/>
            <a:r>
              <a:rPr lang="en-US" dirty="0"/>
              <a:t>Size: 10 square miles &amp; 726 square miles. </a:t>
            </a:r>
          </a:p>
          <a:p>
            <a:pPr lvl="1"/>
            <a:r>
              <a:rPr lang="en-US" dirty="0"/>
              <a:t>Population: 45,373 &amp; 114,532. </a:t>
            </a:r>
          </a:p>
          <a:p>
            <a:pPr lvl="1"/>
            <a:r>
              <a:rPr lang="en-US" dirty="0"/>
              <a:t>The central Virginia region, nine counties, has a population of about 360,000. </a:t>
            </a:r>
          </a:p>
          <a:p>
            <a:pPr lvl="1"/>
            <a:r>
              <a:rPr lang="en-US" dirty="0"/>
              <a:t>Significant multi-decade rise in housing costs in both jurisdictions.  </a:t>
            </a:r>
          </a:p>
          <a:p>
            <a:pPr lvl="0">
              <a:lnSpc>
                <a:spcPct val="100000"/>
              </a:lnSpc>
            </a:pPr>
            <a:r>
              <a:rPr lang="en-US" dirty="0"/>
              <a:t>Zoning Ordinance: Based on 2003 and 2008 revisions</a:t>
            </a:r>
          </a:p>
          <a:p>
            <a:pPr lvl="1"/>
            <a:r>
              <a:rPr lang="en-US" dirty="0"/>
              <a:t>Includes creation of Mixed-Use areas, University Districts, and the expansion of Entrance Corridors to provide for more density </a:t>
            </a:r>
          </a:p>
          <a:p>
            <a:pPr lvl="1"/>
            <a:r>
              <a:rPr lang="en-US" dirty="0"/>
              <a:t>14 zoning categories</a:t>
            </a:r>
          </a:p>
          <a:p>
            <a:r>
              <a:rPr lang="en-US" dirty="0"/>
              <a:t>Zoning code has been in place for at least 15-20 years  </a:t>
            </a:r>
          </a:p>
          <a:p>
            <a:r>
              <a:rPr lang="en-US" dirty="0"/>
              <a:t>2021 zoning plan (codified in 2024) adopted additional </a:t>
            </a:r>
            <a:r>
              <a:rPr lang="en-US" dirty="0" err="1"/>
              <a:t>upzonings</a:t>
            </a:r>
            <a:r>
              <a:rPr lang="en-US" dirty="0"/>
              <a:t>, including the effective elimination of single-family zones</a:t>
            </a:r>
          </a:p>
          <a:p>
            <a:pPr lvl="0">
              <a:lnSpc>
                <a:spcPct val="100000"/>
              </a:lnSpc>
            </a:pPr>
            <a:endParaRPr lang="en-US" dirty="0"/>
          </a:p>
          <a:p>
            <a:endParaRPr lang="en-US" dirty="0"/>
          </a:p>
          <a:p>
            <a:endParaRPr lang="en-US" dirty="0"/>
          </a:p>
        </p:txBody>
      </p:sp>
    </p:spTree>
    <p:extLst>
      <p:ext uri="{BB962C8B-B14F-4D97-AF65-F5344CB8AC3E}">
        <p14:creationId xmlns:p14="http://schemas.microsoft.com/office/powerpoint/2010/main" val="2894326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C7438A-6749-72A3-2FFA-77BF0D18E089}"/>
              </a:ext>
            </a:extLst>
          </p:cNvPr>
          <p:cNvSpPr>
            <a:spLocks noGrp="1"/>
          </p:cNvSpPr>
          <p:nvPr>
            <p:ph type="title"/>
          </p:nvPr>
        </p:nvSpPr>
        <p:spPr>
          <a:xfrm>
            <a:off x="3373062" y="624110"/>
            <a:ext cx="8131550" cy="1280890"/>
          </a:xfrm>
        </p:spPr>
        <p:txBody>
          <a:bodyPr>
            <a:normAutofit/>
          </a:bodyPr>
          <a:lstStyle/>
          <a:p>
            <a:r>
              <a:rPr lang="en-US" dirty="0"/>
              <a:t>Current State of Development in Charlottesville</a:t>
            </a:r>
          </a:p>
        </p:txBody>
      </p:sp>
      <p:sp>
        <p:nvSpPr>
          <p:cNvPr id="10" name="Rectangle 9">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13"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en-US"/>
            </a:p>
          </p:txBody>
        </p:sp>
        <p:sp>
          <p:nvSpPr>
            <p:cNvPr id="14"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en-US"/>
            </a:p>
          </p:txBody>
        </p:sp>
        <p:sp>
          <p:nvSpPr>
            <p:cNvPr id="15"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en-US"/>
            </a:p>
          </p:txBody>
        </p:sp>
        <p:sp>
          <p:nvSpPr>
            <p:cNvPr id="16"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en-US"/>
            </a:p>
          </p:txBody>
        </p:sp>
        <p:sp>
          <p:nvSpPr>
            <p:cNvPr id="17"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en-US"/>
            </a:p>
          </p:txBody>
        </p:sp>
        <p:sp>
          <p:nvSpPr>
            <p:cNvPr id="18"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en-US"/>
            </a:p>
          </p:txBody>
        </p:sp>
        <p:sp>
          <p:nvSpPr>
            <p:cNvPr id="19"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en-US"/>
            </a:p>
          </p:txBody>
        </p:sp>
        <p:sp>
          <p:nvSpPr>
            <p:cNvPr id="20"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en-US"/>
            </a:p>
          </p:txBody>
        </p:sp>
        <p:sp>
          <p:nvSpPr>
            <p:cNvPr id="21"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en-US"/>
            </a:p>
          </p:txBody>
        </p:sp>
        <p:sp>
          <p:nvSpPr>
            <p:cNvPr id="22"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en-US"/>
            </a:p>
          </p:txBody>
        </p:sp>
        <p:sp>
          <p:nvSpPr>
            <p:cNvPr id="23"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en-US"/>
            </a:p>
          </p:txBody>
        </p:sp>
        <p:sp>
          <p:nvSpPr>
            <p:cNvPr id="24"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en-US"/>
            </a:p>
          </p:txBody>
        </p:sp>
      </p:grpSp>
      <p:grpSp>
        <p:nvGrpSpPr>
          <p:cNvPr id="26" name="Group 25">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27"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txBody>
            <a:bodyPr/>
            <a:lstStyle/>
            <a:p>
              <a:endParaRPr lang="en-US"/>
            </a:p>
          </p:txBody>
        </p:sp>
        <p:sp>
          <p:nvSpPr>
            <p:cNvPr id="28"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txBody>
            <a:bodyPr/>
            <a:lstStyle/>
            <a:p>
              <a:endParaRPr lang="en-US"/>
            </a:p>
          </p:txBody>
        </p:sp>
        <p:sp>
          <p:nvSpPr>
            <p:cNvPr id="29"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txBody>
            <a:bodyPr/>
            <a:lstStyle/>
            <a:p>
              <a:endParaRPr lang="en-US"/>
            </a:p>
          </p:txBody>
        </p:sp>
        <p:sp>
          <p:nvSpPr>
            <p:cNvPr id="30"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txBody>
            <a:bodyPr/>
            <a:lstStyle/>
            <a:p>
              <a:endParaRPr lang="en-US"/>
            </a:p>
          </p:txBody>
        </p:sp>
        <p:sp>
          <p:nvSpPr>
            <p:cNvPr id="31"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txBody>
            <a:bodyPr/>
            <a:lstStyle/>
            <a:p>
              <a:endParaRPr lang="en-US"/>
            </a:p>
          </p:txBody>
        </p:sp>
        <p:sp>
          <p:nvSpPr>
            <p:cNvPr id="32"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txBody>
            <a:bodyPr/>
            <a:lstStyle/>
            <a:p>
              <a:endParaRPr lang="en-US"/>
            </a:p>
          </p:txBody>
        </p:sp>
        <p:sp>
          <p:nvSpPr>
            <p:cNvPr id="33"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txBody>
            <a:bodyPr/>
            <a:lstStyle/>
            <a:p>
              <a:endParaRPr lang="en-US"/>
            </a:p>
          </p:txBody>
        </p:sp>
        <p:sp>
          <p:nvSpPr>
            <p:cNvPr id="34"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txBody>
            <a:bodyPr/>
            <a:lstStyle/>
            <a:p>
              <a:endParaRPr lang="en-US"/>
            </a:p>
          </p:txBody>
        </p:sp>
        <p:sp>
          <p:nvSpPr>
            <p:cNvPr id="35"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txBody>
            <a:bodyPr/>
            <a:lstStyle/>
            <a:p>
              <a:endParaRPr lang="en-US"/>
            </a:p>
          </p:txBody>
        </p:sp>
        <p:sp>
          <p:nvSpPr>
            <p:cNvPr id="36"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txBody>
            <a:bodyPr/>
            <a:lstStyle/>
            <a:p>
              <a:endParaRPr lang="en-US"/>
            </a:p>
          </p:txBody>
        </p:sp>
        <p:sp>
          <p:nvSpPr>
            <p:cNvPr id="37"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txBody>
            <a:bodyPr/>
            <a:lstStyle/>
            <a:p>
              <a:endParaRPr lang="en-US"/>
            </a:p>
          </p:txBody>
        </p:sp>
        <p:sp>
          <p:nvSpPr>
            <p:cNvPr id="38"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txBody>
            <a:bodyPr/>
            <a:lstStyle/>
            <a:p>
              <a:endParaRPr lang="en-US"/>
            </a:p>
          </p:txBody>
        </p:sp>
      </p:grpSp>
      <p:sp>
        <p:nvSpPr>
          <p:cNvPr id="40"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p:nvSpPr>
          <p:cNvPr id="3" name="Content Placeholder 2">
            <a:extLst>
              <a:ext uri="{FF2B5EF4-FFF2-40B4-BE49-F238E27FC236}">
                <a16:creationId xmlns:a16="http://schemas.microsoft.com/office/drawing/2014/main" id="{2FBFFB4F-2D94-383B-30F9-77F240518BC5}"/>
              </a:ext>
            </a:extLst>
          </p:cNvPr>
          <p:cNvSpPr>
            <a:spLocks noGrp="1"/>
          </p:cNvSpPr>
          <p:nvPr>
            <p:ph idx="1"/>
          </p:nvPr>
        </p:nvSpPr>
        <p:spPr>
          <a:xfrm>
            <a:off x="2984581" y="2133600"/>
            <a:ext cx="9106767" cy="3777622"/>
          </a:xfrm>
        </p:spPr>
        <p:txBody>
          <a:bodyPr>
            <a:normAutofit fontScale="92500" lnSpcReduction="10000"/>
          </a:bodyPr>
          <a:lstStyle/>
          <a:p>
            <a:r>
              <a:rPr lang="en-US" dirty="0"/>
              <a:t>Are the city’s residential zones “maxed out”? High levels of unused potential may indicate </a:t>
            </a:r>
            <a:r>
              <a:rPr lang="en-US"/>
              <a:t>that restrictive zoning </a:t>
            </a:r>
            <a:r>
              <a:rPr lang="en-US" dirty="0"/>
              <a:t>is not the primary constraint on land development. </a:t>
            </a:r>
          </a:p>
          <a:p>
            <a:r>
              <a:rPr lang="en-US" dirty="0"/>
              <a:t>Our focus here is on “underdevelopment”—the existence of underutilized parcels across residentially zoned parts of the city. </a:t>
            </a:r>
          </a:p>
          <a:p>
            <a:r>
              <a:rPr lang="en-US" dirty="0"/>
              <a:t>We have identified four distinct types of underdevelopment: </a:t>
            </a:r>
          </a:p>
          <a:p>
            <a:pPr marL="0" indent="0">
              <a:buNone/>
            </a:pPr>
            <a:r>
              <a:rPr lang="en-US" dirty="0"/>
              <a:t>		1. </a:t>
            </a:r>
            <a:r>
              <a:rPr lang="en-US" b="1" dirty="0"/>
              <a:t>Vacant parcels</a:t>
            </a:r>
            <a:r>
              <a:rPr lang="en-US" dirty="0"/>
              <a:t> </a:t>
            </a:r>
          </a:p>
          <a:p>
            <a:pPr marL="0" indent="0">
              <a:buNone/>
            </a:pPr>
            <a:r>
              <a:rPr lang="en-US" dirty="0"/>
              <a:t>		2. </a:t>
            </a:r>
            <a:r>
              <a:rPr lang="en-US" b="1" dirty="0"/>
              <a:t>Oversized parcels</a:t>
            </a:r>
            <a:r>
              <a:rPr lang="en-US" dirty="0"/>
              <a:t> (i.e., subdividable parcels)</a:t>
            </a:r>
          </a:p>
          <a:p>
            <a:pPr marL="0" indent="0">
              <a:buNone/>
            </a:pPr>
            <a:r>
              <a:rPr lang="en-US" dirty="0"/>
              <a:t>		3. </a:t>
            </a:r>
            <a:r>
              <a:rPr lang="en-US" b="1" dirty="0"/>
              <a:t>Underused parcels</a:t>
            </a:r>
            <a:r>
              <a:rPr lang="en-US" dirty="0"/>
              <a:t> (i.e., parcels with fewer dwellings than code allows)</a:t>
            </a:r>
          </a:p>
          <a:p>
            <a:pPr marL="0" indent="0">
              <a:buNone/>
            </a:pPr>
            <a:r>
              <a:rPr lang="en-US" dirty="0"/>
              <a:t>		4. </a:t>
            </a:r>
            <a:r>
              <a:rPr lang="en-US" b="1" dirty="0"/>
              <a:t>Lack of ADU uptake</a:t>
            </a:r>
            <a:r>
              <a:rPr lang="en-US" dirty="0"/>
              <a:t> (i.e., failure to construct accessory dwelling units) </a:t>
            </a:r>
          </a:p>
          <a:p>
            <a:r>
              <a:rPr lang="en-US" dirty="0"/>
              <a:t>The following analysis is based on data sets from Charlottesville’s Open Data portal. </a:t>
            </a:r>
          </a:p>
          <a:p>
            <a:pPr marL="0" indent="0">
              <a:buNone/>
            </a:pPr>
            <a:endParaRPr lang="en-US" dirty="0"/>
          </a:p>
        </p:txBody>
      </p:sp>
    </p:spTree>
    <p:extLst>
      <p:ext uri="{BB962C8B-B14F-4D97-AF65-F5344CB8AC3E}">
        <p14:creationId xmlns:p14="http://schemas.microsoft.com/office/powerpoint/2010/main" val="1006589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491B121-12B5-4977-A064-636AB0B9B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E00CE6-850E-2129-62C8-717731F32B75}"/>
              </a:ext>
            </a:extLst>
          </p:cNvPr>
          <p:cNvSpPr>
            <a:spLocks noGrp="1"/>
          </p:cNvSpPr>
          <p:nvPr>
            <p:ph type="title"/>
          </p:nvPr>
        </p:nvSpPr>
        <p:spPr>
          <a:xfrm>
            <a:off x="649224" y="645106"/>
            <a:ext cx="6574536" cy="1259894"/>
          </a:xfrm>
        </p:spPr>
        <p:txBody>
          <a:bodyPr vert="horz" lIns="91440" tIns="45720" rIns="91440" bIns="45720" rtlCol="0" anchor="t">
            <a:normAutofit/>
          </a:bodyPr>
          <a:lstStyle/>
          <a:p>
            <a:r>
              <a:rPr lang="en-US" dirty="0"/>
              <a:t>Parcels Zoned Residential</a:t>
            </a:r>
          </a:p>
        </p:txBody>
      </p:sp>
      <p:sp>
        <p:nvSpPr>
          <p:cNvPr id="12" name="Rectangle 11">
            <a:extLst>
              <a:ext uri="{FF2B5EF4-FFF2-40B4-BE49-F238E27FC236}">
                <a16:creationId xmlns:a16="http://schemas.microsoft.com/office/drawing/2014/main" id="{2ED05F70-AB3E-4472-B26B-EFE6A5A59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TextBox 4">
            <a:extLst>
              <a:ext uri="{FF2B5EF4-FFF2-40B4-BE49-F238E27FC236}">
                <a16:creationId xmlns:a16="http://schemas.microsoft.com/office/drawing/2014/main" id="{F3EE138A-7127-5591-A546-795DDC170E6C}"/>
              </a:ext>
            </a:extLst>
          </p:cNvPr>
          <p:cNvSpPr txBox="1"/>
          <p:nvPr/>
        </p:nvSpPr>
        <p:spPr>
          <a:xfrm>
            <a:off x="1164439" y="5687841"/>
            <a:ext cx="10901156" cy="1050105"/>
          </a:xfrm>
          <a:prstGeom prst="rect">
            <a:avLst/>
          </a:prstGeom>
        </p:spPr>
        <p:txBody>
          <a:bodyPr vert="horz" lIns="91440" tIns="45720" rIns="91440" bIns="45720" rtlCol="0">
            <a:normAutofit/>
          </a:bodyPr>
          <a:lstStyle/>
          <a:p>
            <a:pPr>
              <a:spcBef>
                <a:spcPts val="1000"/>
              </a:spcBef>
              <a:buClr>
                <a:schemeClr val="accent1"/>
              </a:buClr>
            </a:pPr>
            <a:r>
              <a:rPr lang="en-US" b="0" i="0" u="none" strike="noStrike" dirty="0">
                <a:solidFill>
                  <a:schemeClr val="tx1">
                    <a:lumMod val="75000"/>
                    <a:lumOff val="25000"/>
                  </a:schemeClr>
                </a:solidFill>
                <a:effectLst/>
              </a:rPr>
              <a:t>For these calculations, we removed parcels zoned as 'Civic' or 'Campus' in the Draft Zoning plan.  This eliminates large public parks, graveyards, and school grounds that might skew our underdevelopment estimates.</a:t>
            </a:r>
            <a:r>
              <a:rPr lang="en-US" dirty="0">
                <a:solidFill>
                  <a:schemeClr val="tx1">
                    <a:lumMod val="75000"/>
                    <a:lumOff val="25000"/>
                  </a:schemeClr>
                </a:solidFill>
              </a:rPr>
              <a:t> </a:t>
            </a:r>
          </a:p>
        </p:txBody>
      </p:sp>
      <p:sp>
        <p:nvSpPr>
          <p:cNvPr id="14" name="Freeform 11">
            <a:extLst>
              <a:ext uri="{FF2B5EF4-FFF2-40B4-BE49-F238E27FC236}">
                <a16:creationId xmlns:a16="http://schemas.microsoft.com/office/drawing/2014/main" id="{21F6BE39-9E37-45F0-B10C-92305CFB7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ontent Placeholder 3">
            <a:extLst>
              <a:ext uri="{FF2B5EF4-FFF2-40B4-BE49-F238E27FC236}">
                <a16:creationId xmlns:a16="http://schemas.microsoft.com/office/drawing/2014/main" id="{AB015828-496A-44C9-6BD9-751853B0FFAB}"/>
              </a:ext>
            </a:extLst>
          </p:cNvPr>
          <p:cNvGraphicFramePr>
            <a:graphicFrameLocks noGrp="1"/>
          </p:cNvGraphicFramePr>
          <p:nvPr>
            <p:ph idx="1"/>
            <p:extLst>
              <p:ext uri="{D42A27DB-BD31-4B8C-83A1-F6EECF244321}">
                <p14:modId xmlns:p14="http://schemas.microsoft.com/office/powerpoint/2010/main" val="3539857292"/>
              </p:ext>
            </p:extLst>
          </p:nvPr>
        </p:nvGraphicFramePr>
        <p:xfrm>
          <a:off x="1389804" y="1897659"/>
          <a:ext cx="9191110" cy="3256231"/>
        </p:xfrm>
        <a:graphic>
          <a:graphicData uri="http://schemas.openxmlformats.org/drawingml/2006/table">
            <a:tbl>
              <a:tblPr firstRow="1" lastRow="1" bandRow="1">
                <a:tableStyleId>{5C22544A-7EE6-4342-B048-85BDC9FD1C3A}</a:tableStyleId>
              </a:tblPr>
              <a:tblGrid>
                <a:gridCol w="1490789">
                  <a:extLst>
                    <a:ext uri="{9D8B030D-6E8A-4147-A177-3AD203B41FA5}">
                      <a16:colId xmlns:a16="http://schemas.microsoft.com/office/drawing/2014/main" val="2930142312"/>
                    </a:ext>
                  </a:extLst>
                </a:gridCol>
                <a:gridCol w="1382121">
                  <a:extLst>
                    <a:ext uri="{9D8B030D-6E8A-4147-A177-3AD203B41FA5}">
                      <a16:colId xmlns:a16="http://schemas.microsoft.com/office/drawing/2014/main" val="369973744"/>
                    </a:ext>
                  </a:extLst>
                </a:gridCol>
                <a:gridCol w="1406159">
                  <a:extLst>
                    <a:ext uri="{9D8B030D-6E8A-4147-A177-3AD203B41FA5}">
                      <a16:colId xmlns:a16="http://schemas.microsoft.com/office/drawing/2014/main" val="1800974422"/>
                    </a:ext>
                  </a:extLst>
                </a:gridCol>
                <a:gridCol w="1394140">
                  <a:extLst>
                    <a:ext uri="{9D8B030D-6E8A-4147-A177-3AD203B41FA5}">
                      <a16:colId xmlns:a16="http://schemas.microsoft.com/office/drawing/2014/main" val="1441291195"/>
                    </a:ext>
                  </a:extLst>
                </a:gridCol>
                <a:gridCol w="3517901">
                  <a:extLst>
                    <a:ext uri="{9D8B030D-6E8A-4147-A177-3AD203B41FA5}">
                      <a16:colId xmlns:a16="http://schemas.microsoft.com/office/drawing/2014/main" val="148507495"/>
                    </a:ext>
                  </a:extLst>
                </a:gridCol>
              </a:tblGrid>
              <a:tr h="871094">
                <a:tc>
                  <a:txBody>
                    <a:bodyPr/>
                    <a:lstStyle/>
                    <a:p>
                      <a:r>
                        <a:rPr lang="en-US"/>
                        <a:t>Zoning</a:t>
                      </a:r>
                      <a:endParaRPr lang="en-US" dirty="0"/>
                    </a:p>
                  </a:txBody>
                  <a:tcPr marL="77525" marR="77525"/>
                </a:tc>
                <a:tc>
                  <a:txBody>
                    <a:bodyPr/>
                    <a:lstStyle/>
                    <a:p>
                      <a:r>
                        <a:rPr lang="en-US"/>
                        <a:t>Acreage</a:t>
                      </a:r>
                      <a:endParaRPr lang="en-US" dirty="0"/>
                    </a:p>
                  </a:txBody>
                  <a:tcPr marL="77525" marR="77525"/>
                </a:tc>
                <a:tc>
                  <a:txBody>
                    <a:bodyPr/>
                    <a:lstStyle/>
                    <a:p>
                      <a:r>
                        <a:rPr lang="en-US"/>
                        <a:t>Parcels</a:t>
                      </a:r>
                      <a:endParaRPr lang="en-US" dirty="0"/>
                    </a:p>
                  </a:txBody>
                  <a:tcPr marL="77525" marR="77525"/>
                </a:tc>
                <a:tc>
                  <a:txBody>
                    <a:bodyPr/>
                    <a:lstStyle/>
                    <a:p>
                      <a:r>
                        <a:rPr lang="en-US"/>
                        <a:t>Buildings</a:t>
                      </a:r>
                      <a:endParaRPr lang="en-US" dirty="0"/>
                    </a:p>
                  </a:txBody>
                  <a:tcPr marL="77525" marR="77525"/>
                </a:tc>
                <a:tc>
                  <a:txBody>
                    <a:bodyPr/>
                    <a:lstStyle/>
                    <a:p>
                      <a:r>
                        <a:rPr lang="en-US"/>
                        <a:t>Residential Addresses (Dwelling Units)</a:t>
                      </a:r>
                      <a:endParaRPr lang="en-US" dirty="0"/>
                    </a:p>
                  </a:txBody>
                  <a:tcPr marL="77525" marR="77525"/>
                </a:tc>
                <a:extLst>
                  <a:ext uri="{0D108BD9-81ED-4DB2-BD59-A6C34878D82A}">
                    <a16:rowId xmlns:a16="http://schemas.microsoft.com/office/drawing/2014/main" val="856938694"/>
                  </a:ext>
                </a:extLst>
              </a:tr>
              <a:tr h="871094">
                <a:tc>
                  <a:txBody>
                    <a:bodyPr/>
                    <a:lstStyle/>
                    <a:p>
                      <a:r>
                        <a:rPr lang="en-US"/>
                        <a:t>Single Family</a:t>
                      </a:r>
                      <a:endParaRPr lang="en-US" dirty="0"/>
                    </a:p>
                  </a:txBody>
                  <a:tcPr marL="77525" marR="77525"/>
                </a:tc>
                <a:tc>
                  <a:txBody>
                    <a:bodyPr/>
                    <a:lstStyle/>
                    <a:p>
                      <a:r>
                        <a:rPr lang="en-US" dirty="0"/>
                        <a:t>2340.17</a:t>
                      </a:r>
                    </a:p>
                  </a:txBody>
                  <a:tcPr marL="77525" marR="77525"/>
                </a:tc>
                <a:tc>
                  <a:txBody>
                    <a:bodyPr/>
                    <a:lstStyle/>
                    <a:p>
                      <a:r>
                        <a:rPr lang="en-US" dirty="0"/>
                        <a:t>8058</a:t>
                      </a:r>
                    </a:p>
                  </a:txBody>
                  <a:tcPr marL="77525" marR="77525"/>
                </a:tc>
                <a:tc>
                  <a:txBody>
                    <a:bodyPr/>
                    <a:lstStyle/>
                    <a:p>
                      <a:r>
                        <a:rPr lang="en-US" dirty="0"/>
                        <a:t>7762</a:t>
                      </a:r>
                    </a:p>
                  </a:txBody>
                  <a:tcPr marL="77525" marR="77525"/>
                </a:tc>
                <a:tc>
                  <a:txBody>
                    <a:bodyPr/>
                    <a:lstStyle/>
                    <a:p>
                      <a:r>
                        <a:rPr lang="en-US"/>
                        <a:t>8676</a:t>
                      </a:r>
                      <a:endParaRPr lang="en-US" dirty="0"/>
                    </a:p>
                  </a:txBody>
                  <a:tcPr marL="77525" marR="77525"/>
                </a:tc>
                <a:extLst>
                  <a:ext uri="{0D108BD9-81ED-4DB2-BD59-A6C34878D82A}">
                    <a16:rowId xmlns:a16="http://schemas.microsoft.com/office/drawing/2014/main" val="4157160253"/>
                  </a:ext>
                </a:extLst>
              </a:tr>
              <a:tr h="504681">
                <a:tc>
                  <a:txBody>
                    <a:bodyPr/>
                    <a:lstStyle/>
                    <a:p>
                      <a:r>
                        <a:rPr lang="en-US"/>
                        <a:t>Two Family</a:t>
                      </a:r>
                      <a:endParaRPr lang="en-US" dirty="0"/>
                    </a:p>
                  </a:txBody>
                  <a:tcPr marL="77525" marR="77525"/>
                </a:tc>
                <a:tc>
                  <a:txBody>
                    <a:bodyPr/>
                    <a:lstStyle/>
                    <a:p>
                      <a:r>
                        <a:rPr lang="en-US"/>
                        <a:t>465.45</a:t>
                      </a:r>
                      <a:endParaRPr lang="en-US" dirty="0"/>
                    </a:p>
                  </a:txBody>
                  <a:tcPr marL="77525" marR="77525"/>
                </a:tc>
                <a:tc>
                  <a:txBody>
                    <a:bodyPr/>
                    <a:lstStyle/>
                    <a:p>
                      <a:r>
                        <a:rPr lang="en-US" dirty="0"/>
                        <a:t>2164</a:t>
                      </a:r>
                    </a:p>
                  </a:txBody>
                  <a:tcPr marL="77525" marR="77525"/>
                </a:tc>
                <a:tc>
                  <a:txBody>
                    <a:bodyPr/>
                    <a:lstStyle/>
                    <a:p>
                      <a:r>
                        <a:rPr lang="en-US" dirty="0"/>
                        <a:t>1832</a:t>
                      </a:r>
                    </a:p>
                  </a:txBody>
                  <a:tcPr marL="77525" marR="77525"/>
                </a:tc>
                <a:tc>
                  <a:txBody>
                    <a:bodyPr/>
                    <a:lstStyle/>
                    <a:p>
                      <a:r>
                        <a:rPr lang="en-US"/>
                        <a:t>2701</a:t>
                      </a:r>
                      <a:endParaRPr lang="en-US" dirty="0"/>
                    </a:p>
                  </a:txBody>
                  <a:tcPr marL="77525" marR="77525"/>
                </a:tc>
                <a:extLst>
                  <a:ext uri="{0D108BD9-81ED-4DB2-BD59-A6C34878D82A}">
                    <a16:rowId xmlns:a16="http://schemas.microsoft.com/office/drawing/2014/main" val="1125956236"/>
                  </a:ext>
                </a:extLst>
              </a:tr>
              <a:tr h="504681">
                <a:tc>
                  <a:txBody>
                    <a:bodyPr/>
                    <a:lstStyle/>
                    <a:p>
                      <a:r>
                        <a:rPr lang="en-US"/>
                        <a:t>Multi Family</a:t>
                      </a:r>
                      <a:endParaRPr lang="en-US" dirty="0"/>
                    </a:p>
                  </a:txBody>
                  <a:tcPr marL="77525" marR="77525"/>
                </a:tc>
                <a:tc>
                  <a:txBody>
                    <a:bodyPr/>
                    <a:lstStyle/>
                    <a:p>
                      <a:r>
                        <a:rPr lang="en-US" dirty="0"/>
                        <a:t>293.86</a:t>
                      </a:r>
                    </a:p>
                  </a:txBody>
                  <a:tcPr marL="77525" marR="77525"/>
                </a:tc>
                <a:tc>
                  <a:txBody>
                    <a:bodyPr/>
                    <a:lstStyle/>
                    <a:p>
                      <a:r>
                        <a:rPr lang="en-US" dirty="0"/>
                        <a:t>1477</a:t>
                      </a:r>
                    </a:p>
                  </a:txBody>
                  <a:tcPr marL="77525" marR="77525"/>
                </a:tc>
                <a:tc>
                  <a:txBody>
                    <a:bodyPr/>
                    <a:lstStyle/>
                    <a:p>
                      <a:r>
                        <a:rPr lang="en-US" dirty="0"/>
                        <a:t>782</a:t>
                      </a:r>
                    </a:p>
                  </a:txBody>
                  <a:tcPr marL="77525" marR="77525"/>
                </a:tc>
                <a:tc>
                  <a:txBody>
                    <a:bodyPr/>
                    <a:lstStyle/>
                    <a:p>
                      <a:r>
                        <a:rPr lang="en-US" dirty="0"/>
                        <a:t>4772</a:t>
                      </a:r>
                    </a:p>
                  </a:txBody>
                  <a:tcPr marL="77525" marR="77525"/>
                </a:tc>
                <a:extLst>
                  <a:ext uri="{0D108BD9-81ED-4DB2-BD59-A6C34878D82A}">
                    <a16:rowId xmlns:a16="http://schemas.microsoft.com/office/drawing/2014/main" val="394893511"/>
                  </a:ext>
                </a:extLst>
              </a:tr>
              <a:tr h="504681">
                <a:tc>
                  <a:txBody>
                    <a:bodyPr/>
                    <a:lstStyle/>
                    <a:p>
                      <a:r>
                        <a:rPr lang="en-US"/>
                        <a:t>Total</a:t>
                      </a:r>
                      <a:endParaRPr lang="en-US" dirty="0"/>
                    </a:p>
                  </a:txBody>
                  <a:tcPr marL="77525" marR="77525"/>
                </a:tc>
                <a:tc>
                  <a:txBody>
                    <a:bodyPr/>
                    <a:lstStyle/>
                    <a:p>
                      <a:r>
                        <a:rPr lang="en-US" dirty="0"/>
                        <a:t>3,099.48</a:t>
                      </a:r>
                    </a:p>
                  </a:txBody>
                  <a:tcPr marL="77525" marR="77525"/>
                </a:tc>
                <a:tc>
                  <a:txBody>
                    <a:bodyPr/>
                    <a:lstStyle/>
                    <a:p>
                      <a:r>
                        <a:rPr lang="en-US" dirty="0"/>
                        <a:t>11,699</a:t>
                      </a:r>
                    </a:p>
                  </a:txBody>
                  <a:tcPr marL="77525" marR="77525"/>
                </a:tc>
                <a:tc>
                  <a:txBody>
                    <a:bodyPr/>
                    <a:lstStyle/>
                    <a:p>
                      <a:r>
                        <a:rPr lang="en-US" dirty="0"/>
                        <a:t>10,376</a:t>
                      </a:r>
                    </a:p>
                  </a:txBody>
                  <a:tcPr marL="77525" marR="77525"/>
                </a:tc>
                <a:tc>
                  <a:txBody>
                    <a:bodyPr/>
                    <a:lstStyle/>
                    <a:p>
                      <a:r>
                        <a:rPr lang="en-US" dirty="0"/>
                        <a:t>16,149</a:t>
                      </a:r>
                    </a:p>
                  </a:txBody>
                  <a:tcPr marL="77525" marR="77525"/>
                </a:tc>
                <a:extLst>
                  <a:ext uri="{0D108BD9-81ED-4DB2-BD59-A6C34878D82A}">
                    <a16:rowId xmlns:a16="http://schemas.microsoft.com/office/drawing/2014/main" val="2580813880"/>
                  </a:ext>
                </a:extLst>
              </a:tr>
            </a:tbl>
          </a:graphicData>
        </a:graphic>
      </p:graphicFrame>
    </p:spTree>
    <p:extLst>
      <p:ext uri="{BB962C8B-B14F-4D97-AF65-F5344CB8AC3E}">
        <p14:creationId xmlns:p14="http://schemas.microsoft.com/office/powerpoint/2010/main" val="2568504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75CD74B-9CE8-4F20-A3E4-A22A7F0360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FA498B8-1271-630A-8578-699252FB67B9}"/>
              </a:ext>
            </a:extLst>
          </p:cNvPr>
          <p:cNvSpPr>
            <a:spLocks noGrp="1"/>
          </p:cNvSpPr>
          <p:nvPr>
            <p:ph type="title"/>
          </p:nvPr>
        </p:nvSpPr>
        <p:spPr>
          <a:xfrm>
            <a:off x="1794897" y="624110"/>
            <a:ext cx="9712998" cy="1280890"/>
          </a:xfrm>
        </p:spPr>
        <p:txBody>
          <a:bodyPr>
            <a:normAutofit/>
          </a:bodyPr>
          <a:lstStyle/>
          <a:p>
            <a:r>
              <a:rPr lang="en-US" dirty="0"/>
              <a:t>West Main Mixed-Use Corridor</a:t>
            </a:r>
          </a:p>
        </p:txBody>
      </p:sp>
      <p:sp>
        <p:nvSpPr>
          <p:cNvPr id="20" name="Rectangle 19">
            <a:extLst>
              <a:ext uri="{FF2B5EF4-FFF2-40B4-BE49-F238E27FC236}">
                <a16:creationId xmlns:a16="http://schemas.microsoft.com/office/drawing/2014/main" id="{99C44665-BECF-4482-A00C-E4BE2A87DC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Freeform 11">
            <a:extLst>
              <a:ext uri="{FF2B5EF4-FFF2-40B4-BE49-F238E27FC236}">
                <a16:creationId xmlns:a16="http://schemas.microsoft.com/office/drawing/2014/main" id="{20398C1D-D011-4BA8-AC81-E829677B8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graphicFrame>
        <p:nvGraphicFramePr>
          <p:cNvPr id="4" name="Content Placeholder 3">
            <a:extLst>
              <a:ext uri="{FF2B5EF4-FFF2-40B4-BE49-F238E27FC236}">
                <a16:creationId xmlns:a16="http://schemas.microsoft.com/office/drawing/2014/main" id="{09616CDE-7488-165E-5EC1-83E2771E9243}"/>
              </a:ext>
            </a:extLst>
          </p:cNvPr>
          <p:cNvGraphicFramePr>
            <a:graphicFrameLocks noGrp="1"/>
          </p:cNvGraphicFramePr>
          <p:nvPr>
            <p:ph idx="1"/>
            <p:extLst>
              <p:ext uri="{D42A27DB-BD31-4B8C-83A1-F6EECF244321}">
                <p14:modId xmlns:p14="http://schemas.microsoft.com/office/powerpoint/2010/main" val="1300225638"/>
              </p:ext>
            </p:extLst>
          </p:nvPr>
        </p:nvGraphicFramePr>
        <p:xfrm>
          <a:off x="1794897" y="2472055"/>
          <a:ext cx="8987407" cy="3155801"/>
        </p:xfrm>
        <a:graphic>
          <a:graphicData uri="http://schemas.openxmlformats.org/drawingml/2006/table">
            <a:tbl>
              <a:tblPr firstRow="1" bandRow="1">
                <a:tableStyleId>{5C22544A-7EE6-4342-B048-85BDC9FD1C3A}</a:tableStyleId>
              </a:tblPr>
              <a:tblGrid>
                <a:gridCol w="1293396">
                  <a:extLst>
                    <a:ext uri="{9D8B030D-6E8A-4147-A177-3AD203B41FA5}">
                      <a16:colId xmlns:a16="http://schemas.microsoft.com/office/drawing/2014/main" val="3085766034"/>
                    </a:ext>
                  </a:extLst>
                </a:gridCol>
                <a:gridCol w="1497434">
                  <a:extLst>
                    <a:ext uri="{9D8B030D-6E8A-4147-A177-3AD203B41FA5}">
                      <a16:colId xmlns:a16="http://schemas.microsoft.com/office/drawing/2014/main" val="2325844825"/>
                    </a:ext>
                  </a:extLst>
                </a:gridCol>
                <a:gridCol w="1279791">
                  <a:extLst>
                    <a:ext uri="{9D8B030D-6E8A-4147-A177-3AD203B41FA5}">
                      <a16:colId xmlns:a16="http://schemas.microsoft.com/office/drawing/2014/main" val="2054891069"/>
                    </a:ext>
                  </a:extLst>
                </a:gridCol>
                <a:gridCol w="1485086">
                  <a:extLst>
                    <a:ext uri="{9D8B030D-6E8A-4147-A177-3AD203B41FA5}">
                      <a16:colId xmlns:a16="http://schemas.microsoft.com/office/drawing/2014/main" val="3534565271"/>
                    </a:ext>
                  </a:extLst>
                </a:gridCol>
                <a:gridCol w="1679576">
                  <a:extLst>
                    <a:ext uri="{9D8B030D-6E8A-4147-A177-3AD203B41FA5}">
                      <a16:colId xmlns:a16="http://schemas.microsoft.com/office/drawing/2014/main" val="3467446013"/>
                    </a:ext>
                  </a:extLst>
                </a:gridCol>
                <a:gridCol w="1752124">
                  <a:extLst>
                    <a:ext uri="{9D8B030D-6E8A-4147-A177-3AD203B41FA5}">
                      <a16:colId xmlns:a16="http://schemas.microsoft.com/office/drawing/2014/main" val="2953998392"/>
                    </a:ext>
                  </a:extLst>
                </a:gridCol>
              </a:tblGrid>
              <a:tr h="797636">
                <a:tc>
                  <a:txBody>
                    <a:bodyPr/>
                    <a:lstStyle/>
                    <a:p>
                      <a:r>
                        <a:rPr lang="en-US" sz="2100"/>
                        <a:t>Zoning Code</a:t>
                      </a:r>
                    </a:p>
                  </a:txBody>
                  <a:tcPr marL="93315" marR="93315" marT="55033" marB="55033"/>
                </a:tc>
                <a:tc>
                  <a:txBody>
                    <a:bodyPr/>
                    <a:lstStyle/>
                    <a:p>
                      <a:r>
                        <a:rPr lang="en-US" sz="2100"/>
                        <a:t>Acreage</a:t>
                      </a:r>
                    </a:p>
                  </a:txBody>
                  <a:tcPr marL="93315" marR="93315" marT="55033" marB="55033"/>
                </a:tc>
                <a:tc>
                  <a:txBody>
                    <a:bodyPr/>
                    <a:lstStyle/>
                    <a:p>
                      <a:r>
                        <a:rPr lang="en-US" sz="2100"/>
                        <a:t>Parcels</a:t>
                      </a:r>
                    </a:p>
                  </a:txBody>
                  <a:tcPr marL="93315" marR="93315" marT="55033" marB="55033"/>
                </a:tc>
                <a:tc>
                  <a:txBody>
                    <a:bodyPr/>
                    <a:lstStyle/>
                    <a:p>
                      <a:r>
                        <a:rPr lang="en-US" sz="2100"/>
                        <a:t>Buildings</a:t>
                      </a:r>
                    </a:p>
                  </a:txBody>
                  <a:tcPr marL="93315" marR="93315" marT="55033" marB="55033"/>
                </a:tc>
                <a:tc>
                  <a:txBody>
                    <a:bodyPr/>
                    <a:lstStyle/>
                    <a:p>
                      <a:r>
                        <a:rPr lang="en-US" sz="2100"/>
                        <a:t>Total Addresses</a:t>
                      </a:r>
                    </a:p>
                  </a:txBody>
                  <a:tcPr marL="93315" marR="93315" marT="55033" marB="55033"/>
                </a:tc>
                <a:tc>
                  <a:txBody>
                    <a:bodyPr/>
                    <a:lstStyle/>
                    <a:p>
                      <a:r>
                        <a:rPr lang="en-US" sz="2100"/>
                        <a:t>Residential Addresses</a:t>
                      </a:r>
                    </a:p>
                  </a:txBody>
                  <a:tcPr marL="93315" marR="93315" marT="55033" marB="55033"/>
                </a:tc>
                <a:extLst>
                  <a:ext uri="{0D108BD9-81ED-4DB2-BD59-A6C34878D82A}">
                    <a16:rowId xmlns:a16="http://schemas.microsoft.com/office/drawing/2014/main" val="358531516"/>
                  </a:ext>
                </a:extLst>
              </a:tr>
              <a:tr h="471633">
                <a:tc>
                  <a:txBody>
                    <a:bodyPr/>
                    <a:lstStyle/>
                    <a:p>
                      <a:r>
                        <a:rPr lang="en-US" sz="2100"/>
                        <a:t>WME</a:t>
                      </a:r>
                    </a:p>
                  </a:txBody>
                  <a:tcPr marL="93315" marR="93315" marT="55033" marB="55033"/>
                </a:tc>
                <a:tc>
                  <a:txBody>
                    <a:bodyPr/>
                    <a:lstStyle/>
                    <a:p>
                      <a:r>
                        <a:rPr lang="en-US" sz="2100"/>
                        <a:t>0.84</a:t>
                      </a:r>
                    </a:p>
                  </a:txBody>
                  <a:tcPr marL="93315" marR="93315" marT="55033" marB="55033"/>
                </a:tc>
                <a:tc>
                  <a:txBody>
                    <a:bodyPr/>
                    <a:lstStyle/>
                    <a:p>
                      <a:r>
                        <a:rPr lang="en-US" sz="2100"/>
                        <a:t>8</a:t>
                      </a:r>
                    </a:p>
                  </a:txBody>
                  <a:tcPr marL="93315" marR="93315" marT="55033" marB="55033"/>
                </a:tc>
                <a:tc>
                  <a:txBody>
                    <a:bodyPr/>
                    <a:lstStyle/>
                    <a:p>
                      <a:r>
                        <a:rPr lang="en-US" sz="2100"/>
                        <a:t>6</a:t>
                      </a:r>
                    </a:p>
                  </a:txBody>
                  <a:tcPr marL="93315" marR="93315" marT="55033" marB="55033"/>
                </a:tc>
                <a:tc>
                  <a:txBody>
                    <a:bodyPr/>
                    <a:lstStyle/>
                    <a:p>
                      <a:r>
                        <a:rPr lang="en-US" sz="2100"/>
                        <a:t>9</a:t>
                      </a:r>
                    </a:p>
                  </a:txBody>
                  <a:tcPr marL="93315" marR="93315" marT="55033" marB="55033"/>
                </a:tc>
                <a:tc>
                  <a:txBody>
                    <a:bodyPr/>
                    <a:lstStyle/>
                    <a:p>
                      <a:r>
                        <a:rPr lang="en-US" sz="2100"/>
                        <a:t>9</a:t>
                      </a:r>
                    </a:p>
                  </a:txBody>
                  <a:tcPr marL="93315" marR="93315" marT="55033" marB="55033"/>
                </a:tc>
                <a:extLst>
                  <a:ext uri="{0D108BD9-81ED-4DB2-BD59-A6C34878D82A}">
                    <a16:rowId xmlns:a16="http://schemas.microsoft.com/office/drawing/2014/main" val="2820756915"/>
                  </a:ext>
                </a:extLst>
              </a:tr>
              <a:tr h="471633">
                <a:tc>
                  <a:txBody>
                    <a:bodyPr/>
                    <a:lstStyle/>
                    <a:p>
                      <a:r>
                        <a:rPr lang="en-US" sz="2100"/>
                        <a:t>WMEH</a:t>
                      </a:r>
                    </a:p>
                  </a:txBody>
                  <a:tcPr marL="93315" marR="93315" marT="55033" marB="55033"/>
                </a:tc>
                <a:tc>
                  <a:txBody>
                    <a:bodyPr/>
                    <a:lstStyle/>
                    <a:p>
                      <a:r>
                        <a:rPr lang="en-US" sz="2100"/>
                        <a:t>17.18</a:t>
                      </a:r>
                    </a:p>
                  </a:txBody>
                  <a:tcPr marL="93315" marR="93315" marT="55033" marB="55033"/>
                </a:tc>
                <a:tc>
                  <a:txBody>
                    <a:bodyPr/>
                    <a:lstStyle/>
                    <a:p>
                      <a:r>
                        <a:rPr lang="en-US" sz="2100"/>
                        <a:t>58</a:t>
                      </a:r>
                    </a:p>
                  </a:txBody>
                  <a:tcPr marL="93315" marR="93315" marT="55033" marB="55033"/>
                </a:tc>
                <a:tc>
                  <a:txBody>
                    <a:bodyPr/>
                    <a:lstStyle/>
                    <a:p>
                      <a:r>
                        <a:rPr lang="en-US" sz="2100"/>
                        <a:t>50</a:t>
                      </a:r>
                    </a:p>
                  </a:txBody>
                  <a:tcPr marL="93315" marR="93315" marT="55033" marB="55033"/>
                </a:tc>
                <a:tc>
                  <a:txBody>
                    <a:bodyPr/>
                    <a:lstStyle/>
                    <a:p>
                      <a:r>
                        <a:rPr lang="en-US" sz="2100"/>
                        <a:t>181</a:t>
                      </a:r>
                    </a:p>
                  </a:txBody>
                  <a:tcPr marL="93315" marR="93315" marT="55033" marB="55033"/>
                </a:tc>
                <a:tc>
                  <a:txBody>
                    <a:bodyPr/>
                    <a:lstStyle/>
                    <a:p>
                      <a:r>
                        <a:rPr lang="en-US" sz="2100"/>
                        <a:t>86</a:t>
                      </a:r>
                    </a:p>
                  </a:txBody>
                  <a:tcPr marL="93315" marR="93315" marT="55033" marB="55033"/>
                </a:tc>
                <a:extLst>
                  <a:ext uri="{0D108BD9-81ED-4DB2-BD59-A6C34878D82A}">
                    <a16:rowId xmlns:a16="http://schemas.microsoft.com/office/drawing/2014/main" val="45763269"/>
                  </a:ext>
                </a:extLst>
              </a:tr>
              <a:tr h="471633">
                <a:tc>
                  <a:txBody>
                    <a:bodyPr/>
                    <a:lstStyle/>
                    <a:p>
                      <a:r>
                        <a:rPr lang="en-US" sz="2100"/>
                        <a:t>WMW</a:t>
                      </a:r>
                    </a:p>
                  </a:txBody>
                  <a:tcPr marL="93315" marR="93315" marT="55033" marB="55033"/>
                </a:tc>
                <a:tc>
                  <a:txBody>
                    <a:bodyPr/>
                    <a:lstStyle/>
                    <a:p>
                      <a:r>
                        <a:rPr lang="en-US" sz="2100"/>
                        <a:t>0.29</a:t>
                      </a:r>
                    </a:p>
                  </a:txBody>
                  <a:tcPr marL="93315" marR="93315" marT="55033" marB="55033"/>
                </a:tc>
                <a:tc>
                  <a:txBody>
                    <a:bodyPr/>
                    <a:lstStyle/>
                    <a:p>
                      <a:r>
                        <a:rPr lang="en-US" sz="2100"/>
                        <a:t>3</a:t>
                      </a:r>
                    </a:p>
                  </a:txBody>
                  <a:tcPr marL="93315" marR="93315" marT="55033" marB="55033"/>
                </a:tc>
                <a:tc>
                  <a:txBody>
                    <a:bodyPr/>
                    <a:lstStyle/>
                    <a:p>
                      <a:r>
                        <a:rPr lang="en-US" sz="2100"/>
                        <a:t>1</a:t>
                      </a:r>
                    </a:p>
                  </a:txBody>
                  <a:tcPr marL="93315" marR="93315" marT="55033" marB="55033"/>
                </a:tc>
                <a:tc>
                  <a:txBody>
                    <a:bodyPr/>
                    <a:lstStyle/>
                    <a:p>
                      <a:r>
                        <a:rPr lang="en-US" sz="2100"/>
                        <a:t>1</a:t>
                      </a:r>
                    </a:p>
                  </a:txBody>
                  <a:tcPr marL="93315" marR="93315" marT="55033" marB="55033"/>
                </a:tc>
                <a:tc>
                  <a:txBody>
                    <a:bodyPr/>
                    <a:lstStyle/>
                    <a:p>
                      <a:r>
                        <a:rPr lang="en-US" sz="2100"/>
                        <a:t>1</a:t>
                      </a:r>
                    </a:p>
                  </a:txBody>
                  <a:tcPr marL="93315" marR="93315" marT="55033" marB="55033"/>
                </a:tc>
                <a:extLst>
                  <a:ext uri="{0D108BD9-81ED-4DB2-BD59-A6C34878D82A}">
                    <a16:rowId xmlns:a16="http://schemas.microsoft.com/office/drawing/2014/main" val="3772175232"/>
                  </a:ext>
                </a:extLst>
              </a:tr>
              <a:tr h="471633">
                <a:tc>
                  <a:txBody>
                    <a:bodyPr/>
                    <a:lstStyle/>
                    <a:p>
                      <a:r>
                        <a:rPr lang="en-US" sz="2100"/>
                        <a:t>WMWH</a:t>
                      </a:r>
                    </a:p>
                  </a:txBody>
                  <a:tcPr marL="93315" marR="93315" marT="55033" marB="55033"/>
                </a:tc>
                <a:tc>
                  <a:txBody>
                    <a:bodyPr/>
                    <a:lstStyle/>
                    <a:p>
                      <a:r>
                        <a:rPr lang="en-US" sz="2100"/>
                        <a:t>11.79</a:t>
                      </a:r>
                    </a:p>
                  </a:txBody>
                  <a:tcPr marL="93315" marR="93315" marT="55033" marB="55033"/>
                </a:tc>
                <a:tc>
                  <a:txBody>
                    <a:bodyPr/>
                    <a:lstStyle/>
                    <a:p>
                      <a:r>
                        <a:rPr lang="en-US" sz="2100"/>
                        <a:t>20</a:t>
                      </a:r>
                    </a:p>
                  </a:txBody>
                  <a:tcPr marL="93315" marR="93315" marT="55033" marB="55033"/>
                </a:tc>
                <a:tc>
                  <a:txBody>
                    <a:bodyPr/>
                    <a:lstStyle/>
                    <a:p>
                      <a:r>
                        <a:rPr lang="en-US" sz="2100"/>
                        <a:t>16</a:t>
                      </a:r>
                    </a:p>
                  </a:txBody>
                  <a:tcPr marL="93315" marR="93315" marT="55033" marB="55033"/>
                </a:tc>
                <a:tc>
                  <a:txBody>
                    <a:bodyPr/>
                    <a:lstStyle/>
                    <a:p>
                      <a:r>
                        <a:rPr lang="en-US" sz="2100"/>
                        <a:t>467</a:t>
                      </a:r>
                    </a:p>
                  </a:txBody>
                  <a:tcPr marL="93315" marR="93315" marT="55033" marB="55033"/>
                </a:tc>
                <a:tc>
                  <a:txBody>
                    <a:bodyPr/>
                    <a:lstStyle/>
                    <a:p>
                      <a:r>
                        <a:rPr lang="en-US" sz="2100"/>
                        <a:t>435</a:t>
                      </a:r>
                    </a:p>
                  </a:txBody>
                  <a:tcPr marL="93315" marR="93315" marT="55033" marB="55033"/>
                </a:tc>
                <a:extLst>
                  <a:ext uri="{0D108BD9-81ED-4DB2-BD59-A6C34878D82A}">
                    <a16:rowId xmlns:a16="http://schemas.microsoft.com/office/drawing/2014/main" val="2361068020"/>
                  </a:ext>
                </a:extLst>
              </a:tr>
              <a:tr h="471633">
                <a:tc>
                  <a:txBody>
                    <a:bodyPr/>
                    <a:lstStyle/>
                    <a:p>
                      <a:r>
                        <a:rPr lang="en-US" sz="2100"/>
                        <a:t>Total</a:t>
                      </a:r>
                    </a:p>
                  </a:txBody>
                  <a:tcPr marL="93315" marR="93315" marT="55033" marB="55033"/>
                </a:tc>
                <a:tc>
                  <a:txBody>
                    <a:bodyPr/>
                    <a:lstStyle/>
                    <a:p>
                      <a:r>
                        <a:rPr lang="en-US" sz="2100"/>
                        <a:t>30.1</a:t>
                      </a:r>
                    </a:p>
                  </a:txBody>
                  <a:tcPr marL="93315" marR="93315" marT="55033" marB="55033"/>
                </a:tc>
                <a:tc>
                  <a:txBody>
                    <a:bodyPr/>
                    <a:lstStyle/>
                    <a:p>
                      <a:r>
                        <a:rPr lang="en-US" sz="2100"/>
                        <a:t>89</a:t>
                      </a:r>
                    </a:p>
                  </a:txBody>
                  <a:tcPr marL="93315" marR="93315" marT="55033" marB="55033"/>
                </a:tc>
                <a:tc>
                  <a:txBody>
                    <a:bodyPr/>
                    <a:lstStyle/>
                    <a:p>
                      <a:r>
                        <a:rPr lang="en-US" sz="2100"/>
                        <a:t>73</a:t>
                      </a:r>
                    </a:p>
                  </a:txBody>
                  <a:tcPr marL="93315" marR="93315" marT="55033" marB="55033"/>
                </a:tc>
                <a:tc>
                  <a:txBody>
                    <a:bodyPr/>
                    <a:lstStyle/>
                    <a:p>
                      <a:r>
                        <a:rPr lang="en-US" sz="2100"/>
                        <a:t>658</a:t>
                      </a:r>
                    </a:p>
                  </a:txBody>
                  <a:tcPr marL="93315" marR="93315" marT="55033" marB="55033"/>
                </a:tc>
                <a:tc>
                  <a:txBody>
                    <a:bodyPr/>
                    <a:lstStyle/>
                    <a:p>
                      <a:r>
                        <a:rPr lang="en-US" sz="2100"/>
                        <a:t>531</a:t>
                      </a:r>
                    </a:p>
                  </a:txBody>
                  <a:tcPr marL="93315" marR="93315" marT="55033" marB="55033"/>
                </a:tc>
                <a:extLst>
                  <a:ext uri="{0D108BD9-81ED-4DB2-BD59-A6C34878D82A}">
                    <a16:rowId xmlns:a16="http://schemas.microsoft.com/office/drawing/2014/main" val="2983231586"/>
                  </a:ext>
                </a:extLst>
              </a:tr>
            </a:tbl>
          </a:graphicData>
        </a:graphic>
      </p:graphicFrame>
    </p:spTree>
    <p:extLst>
      <p:ext uri="{BB962C8B-B14F-4D97-AF65-F5344CB8AC3E}">
        <p14:creationId xmlns:p14="http://schemas.microsoft.com/office/powerpoint/2010/main" val="2558275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9CE0D5-117E-7E68-4DC0-D8BECF9E589D}"/>
              </a:ext>
            </a:extLst>
          </p:cNvPr>
          <p:cNvSpPr>
            <a:spLocks noGrp="1"/>
          </p:cNvSpPr>
          <p:nvPr>
            <p:ph type="title"/>
          </p:nvPr>
        </p:nvSpPr>
        <p:spPr>
          <a:xfrm>
            <a:off x="649224" y="645106"/>
            <a:ext cx="3650279" cy="1259894"/>
          </a:xfrm>
        </p:spPr>
        <p:txBody>
          <a:bodyPr>
            <a:normAutofit/>
          </a:bodyPr>
          <a:lstStyle/>
          <a:p>
            <a:pPr>
              <a:lnSpc>
                <a:spcPct val="90000"/>
              </a:lnSpc>
            </a:pPr>
            <a:r>
              <a:rPr lang="en-US" sz="2800" dirty="0"/>
              <a:t>Types of Underdevelopment – Vacant Parcels </a:t>
            </a:r>
          </a:p>
        </p:txBody>
      </p:sp>
      <p:sp>
        <p:nvSpPr>
          <p:cNvPr id="16" name="Rectangle 15">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5">
            <a:extLst>
              <a:ext uri="{FF2B5EF4-FFF2-40B4-BE49-F238E27FC236}">
                <a16:creationId xmlns:a16="http://schemas.microsoft.com/office/drawing/2014/main" id="{F67D1F18-E7CA-DA7E-F662-DC2C44A3C848}"/>
              </a:ext>
            </a:extLst>
          </p:cNvPr>
          <p:cNvGraphicFramePr>
            <a:graphicFrameLocks/>
          </p:cNvGraphicFramePr>
          <p:nvPr>
            <p:extLst>
              <p:ext uri="{D42A27DB-BD31-4B8C-83A1-F6EECF244321}">
                <p14:modId xmlns:p14="http://schemas.microsoft.com/office/powerpoint/2010/main" val="4161390404"/>
              </p:ext>
            </p:extLst>
          </p:nvPr>
        </p:nvGraphicFramePr>
        <p:xfrm>
          <a:off x="6267956" y="343759"/>
          <a:ext cx="4656210" cy="2768297"/>
        </p:xfrm>
        <a:graphic>
          <a:graphicData uri="http://schemas.openxmlformats.org/drawingml/2006/table">
            <a:tbl>
              <a:tblPr firstRow="1" firstCol="1" bandRow="1">
                <a:tableStyleId>{5C22544A-7EE6-4342-B048-85BDC9FD1C3A}</a:tableStyleId>
              </a:tblPr>
              <a:tblGrid>
                <a:gridCol w="1243704">
                  <a:extLst>
                    <a:ext uri="{9D8B030D-6E8A-4147-A177-3AD203B41FA5}">
                      <a16:colId xmlns:a16="http://schemas.microsoft.com/office/drawing/2014/main" val="2457997134"/>
                    </a:ext>
                  </a:extLst>
                </a:gridCol>
                <a:gridCol w="862781">
                  <a:extLst>
                    <a:ext uri="{9D8B030D-6E8A-4147-A177-3AD203B41FA5}">
                      <a16:colId xmlns:a16="http://schemas.microsoft.com/office/drawing/2014/main" val="3172268901"/>
                    </a:ext>
                  </a:extLst>
                </a:gridCol>
                <a:gridCol w="1015502">
                  <a:extLst>
                    <a:ext uri="{9D8B030D-6E8A-4147-A177-3AD203B41FA5}">
                      <a16:colId xmlns:a16="http://schemas.microsoft.com/office/drawing/2014/main" val="3423362233"/>
                    </a:ext>
                  </a:extLst>
                </a:gridCol>
                <a:gridCol w="1534223">
                  <a:extLst>
                    <a:ext uri="{9D8B030D-6E8A-4147-A177-3AD203B41FA5}">
                      <a16:colId xmlns:a16="http://schemas.microsoft.com/office/drawing/2014/main" val="924634489"/>
                    </a:ext>
                  </a:extLst>
                </a:gridCol>
              </a:tblGrid>
              <a:tr h="274320">
                <a:tc gridSpan="4">
                  <a:txBody>
                    <a:bodyPr/>
                    <a:lstStyle/>
                    <a:p>
                      <a:pPr marL="0" marR="0" algn="ctr">
                        <a:lnSpc>
                          <a:spcPct val="107000"/>
                        </a:lnSpc>
                        <a:spcBef>
                          <a:spcPts val="0"/>
                        </a:spcBef>
                        <a:spcAft>
                          <a:spcPts val="0"/>
                        </a:spcAft>
                      </a:pPr>
                      <a:r>
                        <a:rPr lang="en-US" sz="1300" kern="0" dirty="0">
                          <a:effectLst/>
                        </a:rPr>
                        <a:t>Vacant Parcels in Residential Zoning Districts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84151025"/>
                  </a:ext>
                </a:extLst>
              </a:tr>
              <a:tr h="792439">
                <a:tc>
                  <a:txBody>
                    <a:bodyPr/>
                    <a:lstStyle/>
                    <a:p>
                      <a:pPr marL="0" marR="0">
                        <a:lnSpc>
                          <a:spcPct val="107000"/>
                        </a:lnSpc>
                        <a:spcBef>
                          <a:spcPts val="0"/>
                        </a:spcBef>
                        <a:spcAft>
                          <a:spcPts val="0"/>
                        </a:spcAft>
                      </a:pPr>
                      <a:r>
                        <a:rPr lang="en-US" sz="1300" kern="0" dirty="0">
                          <a:effectLst/>
                        </a:rPr>
                        <a:t>Zoning</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300" kern="0">
                          <a:effectLst/>
                        </a:rPr>
                        <a:t>Parcels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300" kern="0" dirty="0">
                          <a:effectLst/>
                        </a:rPr>
                        <a:t>Vacant Parcels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300" kern="0" dirty="0">
                          <a:effectLst/>
                        </a:rPr>
                        <a:t> </a:t>
                      </a:r>
                      <a:endParaRPr lang="en-US" sz="1100" kern="100" dirty="0">
                        <a:effectLst/>
                      </a:endParaRPr>
                    </a:p>
                    <a:p>
                      <a:pPr marL="0" marR="0" algn="ctr">
                        <a:lnSpc>
                          <a:spcPct val="107000"/>
                        </a:lnSpc>
                        <a:spcBef>
                          <a:spcPts val="0"/>
                        </a:spcBef>
                        <a:spcAft>
                          <a:spcPts val="0"/>
                        </a:spcAft>
                      </a:pPr>
                      <a:r>
                        <a:rPr lang="en-US" sz="1300" kern="0" dirty="0">
                          <a:effectLst/>
                        </a:rPr>
                        <a:t>Vacant Acreage</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004344084"/>
                  </a:ext>
                </a:extLst>
              </a:tr>
              <a:tr h="483451">
                <a:tc>
                  <a:txBody>
                    <a:bodyPr/>
                    <a:lstStyle/>
                    <a:p>
                      <a:pPr marL="0" marR="0">
                        <a:lnSpc>
                          <a:spcPct val="107000"/>
                        </a:lnSpc>
                        <a:spcBef>
                          <a:spcPts val="0"/>
                        </a:spcBef>
                        <a:spcAft>
                          <a:spcPts val="0"/>
                        </a:spcAft>
                      </a:pPr>
                      <a:r>
                        <a:rPr lang="en-US" sz="1200" kern="0">
                          <a:effectLst/>
                        </a:rPr>
                        <a:t>Single Family</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dirty="0">
                          <a:effectLst/>
                        </a:rPr>
                        <a:t>8,058</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328</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 </a:t>
                      </a:r>
                      <a:endParaRPr lang="en-US" sz="1100" kern="100">
                        <a:effectLst/>
                      </a:endParaRPr>
                    </a:p>
                    <a:p>
                      <a:pPr marL="0" marR="0" algn="r">
                        <a:lnSpc>
                          <a:spcPct val="107000"/>
                        </a:lnSpc>
                        <a:spcBef>
                          <a:spcPts val="0"/>
                        </a:spcBef>
                        <a:spcAft>
                          <a:spcPts val="0"/>
                        </a:spcAft>
                      </a:pPr>
                      <a:r>
                        <a:rPr lang="en-US" sz="1100" kern="0">
                          <a:effectLst/>
                        </a:rPr>
                        <a:t>88.84</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598627279"/>
                  </a:ext>
                </a:extLst>
              </a:tr>
              <a:tr h="483451">
                <a:tc>
                  <a:txBody>
                    <a:bodyPr/>
                    <a:lstStyle/>
                    <a:p>
                      <a:pPr marL="0" marR="0">
                        <a:lnSpc>
                          <a:spcPct val="107000"/>
                        </a:lnSpc>
                        <a:spcBef>
                          <a:spcPts val="0"/>
                        </a:spcBef>
                        <a:spcAft>
                          <a:spcPts val="0"/>
                        </a:spcAft>
                      </a:pPr>
                      <a:r>
                        <a:rPr lang="en-US" sz="1200" kern="0" dirty="0">
                          <a:effectLst/>
                        </a:rPr>
                        <a:t>Two-Family</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dirty="0">
                          <a:effectLst/>
                        </a:rPr>
                        <a:t>2,164</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104</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dirty="0">
                          <a:effectLst/>
                        </a:rPr>
                        <a:t>29.20</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720783432"/>
                  </a:ext>
                </a:extLst>
              </a:tr>
              <a:tr h="483451">
                <a:tc>
                  <a:txBody>
                    <a:bodyPr/>
                    <a:lstStyle/>
                    <a:p>
                      <a:pPr marL="0" marR="0">
                        <a:lnSpc>
                          <a:spcPct val="107000"/>
                        </a:lnSpc>
                        <a:spcBef>
                          <a:spcPts val="0"/>
                        </a:spcBef>
                        <a:spcAft>
                          <a:spcPts val="0"/>
                        </a:spcAft>
                      </a:pPr>
                      <a:r>
                        <a:rPr lang="en-US" sz="1200" kern="0">
                          <a:effectLst/>
                        </a:rPr>
                        <a:t>Multi-Family</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dirty="0">
                          <a:effectLst/>
                        </a:rPr>
                        <a:t>1,477</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100" dirty="0">
                          <a:effectLst/>
                          <a:latin typeface="Century Gothic" panose="020B0502020202020204" pitchFamily="34" charset="0"/>
                          <a:ea typeface="Calibri" panose="020F0502020204030204" pitchFamily="34" charset="0"/>
                          <a:cs typeface="Times New Roman" panose="02020603050405020304" pitchFamily="18" charset="0"/>
                        </a:rPr>
                        <a:t>47</a:t>
                      </a:r>
                    </a:p>
                  </a:txBody>
                  <a:tcPr marL="68580" marR="68580" marT="0" marB="0" anchor="b"/>
                </a:tc>
                <a:tc>
                  <a:txBody>
                    <a:bodyPr/>
                    <a:lstStyle/>
                    <a:p>
                      <a:pPr marL="0" marR="0" algn="r">
                        <a:lnSpc>
                          <a:spcPct val="107000"/>
                        </a:lnSpc>
                        <a:spcBef>
                          <a:spcPts val="0"/>
                        </a:spcBef>
                        <a:spcAft>
                          <a:spcPts val="0"/>
                        </a:spcAft>
                      </a:pPr>
                      <a:r>
                        <a:rPr lang="en-US" sz="1100" kern="0" dirty="0">
                          <a:effectLst/>
                        </a:rPr>
                        <a:t> </a:t>
                      </a:r>
                      <a:endParaRPr lang="en-US" sz="1100" kern="100" dirty="0">
                        <a:effectLst/>
                      </a:endParaRPr>
                    </a:p>
                    <a:p>
                      <a:pPr marL="0" marR="0" algn="r">
                        <a:lnSpc>
                          <a:spcPct val="107000"/>
                        </a:lnSpc>
                        <a:spcBef>
                          <a:spcPts val="0"/>
                        </a:spcBef>
                        <a:spcAft>
                          <a:spcPts val="0"/>
                        </a:spcAft>
                      </a:pPr>
                      <a:r>
                        <a:rPr lang="en-US" sz="1100" kern="0" dirty="0">
                          <a:effectLst/>
                        </a:rPr>
                        <a:t>27.41</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185951230"/>
                  </a:ext>
                </a:extLst>
              </a:tr>
              <a:tr h="251185">
                <a:tc>
                  <a:txBody>
                    <a:bodyPr/>
                    <a:lstStyle/>
                    <a:p>
                      <a:pPr marL="0" marR="0">
                        <a:lnSpc>
                          <a:spcPct val="107000"/>
                        </a:lnSpc>
                        <a:spcBef>
                          <a:spcPts val="0"/>
                        </a:spcBef>
                        <a:spcAft>
                          <a:spcPts val="0"/>
                        </a:spcAft>
                      </a:pPr>
                      <a:r>
                        <a:rPr lang="en-US" sz="1200" kern="0">
                          <a:effectLst/>
                        </a:rPr>
                        <a:t>Total</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dirty="0">
                          <a:effectLst/>
                        </a:rPr>
                        <a:t>11,699</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dirty="0">
                          <a:effectLst/>
                        </a:rPr>
                        <a:t>479</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dirty="0">
                          <a:effectLst/>
                        </a:rPr>
                        <a:t>145.45</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018652183"/>
                  </a:ext>
                </a:extLst>
              </a:tr>
            </a:tbl>
          </a:graphicData>
        </a:graphic>
      </p:graphicFrame>
      <p:graphicFrame>
        <p:nvGraphicFramePr>
          <p:cNvPr id="8" name="Table 7">
            <a:extLst>
              <a:ext uri="{FF2B5EF4-FFF2-40B4-BE49-F238E27FC236}">
                <a16:creationId xmlns:a16="http://schemas.microsoft.com/office/drawing/2014/main" id="{26023D8D-399E-0B03-6478-49BFAD9F7F7E}"/>
              </a:ext>
            </a:extLst>
          </p:cNvPr>
          <p:cNvGraphicFramePr>
            <a:graphicFrameLocks noGrp="1"/>
          </p:cNvGraphicFramePr>
          <p:nvPr>
            <p:extLst>
              <p:ext uri="{D42A27DB-BD31-4B8C-83A1-F6EECF244321}">
                <p14:modId xmlns:p14="http://schemas.microsoft.com/office/powerpoint/2010/main" val="1419035438"/>
              </p:ext>
            </p:extLst>
          </p:nvPr>
        </p:nvGraphicFramePr>
        <p:xfrm>
          <a:off x="6267956" y="3306703"/>
          <a:ext cx="4656210" cy="3262469"/>
        </p:xfrm>
        <a:graphic>
          <a:graphicData uri="http://schemas.openxmlformats.org/drawingml/2006/table">
            <a:tbl>
              <a:tblPr firstRow="1" firstCol="1" bandRow="1">
                <a:tableStyleId>{5C22544A-7EE6-4342-B048-85BDC9FD1C3A}</a:tableStyleId>
              </a:tblPr>
              <a:tblGrid>
                <a:gridCol w="930745">
                  <a:extLst>
                    <a:ext uri="{9D8B030D-6E8A-4147-A177-3AD203B41FA5}">
                      <a16:colId xmlns:a16="http://schemas.microsoft.com/office/drawing/2014/main" val="75950547"/>
                    </a:ext>
                  </a:extLst>
                </a:gridCol>
                <a:gridCol w="772055">
                  <a:extLst>
                    <a:ext uri="{9D8B030D-6E8A-4147-A177-3AD203B41FA5}">
                      <a16:colId xmlns:a16="http://schemas.microsoft.com/office/drawing/2014/main" val="1272950429"/>
                    </a:ext>
                  </a:extLst>
                </a:gridCol>
                <a:gridCol w="938704">
                  <a:extLst>
                    <a:ext uri="{9D8B030D-6E8A-4147-A177-3AD203B41FA5}">
                      <a16:colId xmlns:a16="http://schemas.microsoft.com/office/drawing/2014/main" val="2441731796"/>
                    </a:ext>
                  </a:extLst>
                </a:gridCol>
                <a:gridCol w="1074509">
                  <a:extLst>
                    <a:ext uri="{9D8B030D-6E8A-4147-A177-3AD203B41FA5}">
                      <a16:colId xmlns:a16="http://schemas.microsoft.com/office/drawing/2014/main" val="3244695999"/>
                    </a:ext>
                  </a:extLst>
                </a:gridCol>
                <a:gridCol w="940197">
                  <a:extLst>
                    <a:ext uri="{9D8B030D-6E8A-4147-A177-3AD203B41FA5}">
                      <a16:colId xmlns:a16="http://schemas.microsoft.com/office/drawing/2014/main" val="1501948275"/>
                    </a:ext>
                  </a:extLst>
                </a:gridCol>
              </a:tblGrid>
              <a:tr h="274320">
                <a:tc gridSpan="5">
                  <a:txBody>
                    <a:bodyPr/>
                    <a:lstStyle/>
                    <a:p>
                      <a:pPr marL="0" marR="0" algn="ctr">
                        <a:spcBef>
                          <a:spcPts val="0"/>
                        </a:spcBef>
                        <a:spcAft>
                          <a:spcPts val="0"/>
                        </a:spcAft>
                      </a:pPr>
                      <a:r>
                        <a:rPr lang="en-US" sz="1300" kern="0" dirty="0">
                          <a:effectLst/>
                        </a:rPr>
                        <a:t>Upper-Limit Possibilities of Vacant Land Development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79708887"/>
                  </a:ext>
                </a:extLst>
              </a:tr>
              <a:tr h="1535726">
                <a:tc>
                  <a:txBody>
                    <a:bodyPr/>
                    <a:lstStyle/>
                    <a:p>
                      <a:pPr marL="0" marR="0">
                        <a:spcBef>
                          <a:spcPts val="0"/>
                        </a:spcBef>
                        <a:spcAft>
                          <a:spcPts val="0"/>
                        </a:spcAft>
                      </a:pPr>
                      <a:r>
                        <a:rPr lang="en-US" sz="1300" kern="0" dirty="0">
                          <a:effectLst/>
                        </a:rPr>
                        <a:t>Zoning</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300" kern="0" dirty="0">
                          <a:effectLst/>
                        </a:rPr>
                        <a:t>Vacant Parcels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300" kern="100" dirty="0">
                          <a:effectLst/>
                        </a:rPr>
                        <a:t>Dwelling Units Allowed in Current Configuration</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300" kern="0" dirty="0">
                          <a:effectLst/>
                        </a:rPr>
                        <a:t>Potential Lots Made from Vacant Acreage</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300" kern="0" dirty="0">
                          <a:effectLst/>
                        </a:rPr>
                        <a:t> </a:t>
                      </a:r>
                      <a:endParaRPr lang="en-US" sz="1100" kern="100" dirty="0">
                        <a:effectLst/>
                      </a:endParaRPr>
                    </a:p>
                    <a:p>
                      <a:pPr marL="0" marR="0">
                        <a:spcBef>
                          <a:spcPts val="0"/>
                        </a:spcBef>
                        <a:spcAft>
                          <a:spcPts val="0"/>
                        </a:spcAft>
                      </a:pPr>
                      <a:r>
                        <a:rPr lang="en-US" sz="1300" kern="0" dirty="0">
                          <a:effectLst/>
                        </a:rPr>
                        <a:t>Dwelling Units Possible on Potential Lots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775670868"/>
                  </a:ext>
                </a:extLst>
              </a:tr>
              <a:tr h="405027">
                <a:tc>
                  <a:txBody>
                    <a:bodyPr/>
                    <a:lstStyle/>
                    <a:p>
                      <a:pPr marL="0" marR="0">
                        <a:spcBef>
                          <a:spcPts val="0"/>
                        </a:spcBef>
                        <a:spcAft>
                          <a:spcPts val="0"/>
                        </a:spcAft>
                      </a:pPr>
                      <a:r>
                        <a:rPr lang="en-US" sz="1200" kern="0">
                          <a:effectLst/>
                        </a:rPr>
                        <a:t>Single Family</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kern="0">
                          <a:effectLst/>
                        </a:rPr>
                        <a:t>328</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kern="100">
                          <a:effectLst/>
                        </a:rPr>
                        <a:t>328</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kern="0">
                          <a:effectLst/>
                        </a:rPr>
                        <a:t>586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kern="0" dirty="0">
                          <a:effectLst/>
                        </a:rPr>
                        <a:t>586</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490888654"/>
                  </a:ext>
                </a:extLst>
              </a:tr>
              <a:tr h="276609">
                <a:tc>
                  <a:txBody>
                    <a:bodyPr/>
                    <a:lstStyle/>
                    <a:p>
                      <a:pPr marL="0" marR="0">
                        <a:spcBef>
                          <a:spcPts val="0"/>
                        </a:spcBef>
                        <a:spcAft>
                          <a:spcPts val="0"/>
                        </a:spcAft>
                      </a:pPr>
                      <a:r>
                        <a:rPr lang="en-US" sz="1200" kern="0">
                          <a:effectLst/>
                        </a:rPr>
                        <a:t>Two-Family</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kern="0" dirty="0">
                          <a:effectLst/>
                        </a:rPr>
                        <a:t>104</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kern="100">
                          <a:effectLst/>
                        </a:rPr>
                        <a:t>208</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kern="0">
                          <a:effectLst/>
                        </a:rPr>
                        <a:t>634</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kern="0" dirty="0">
                          <a:effectLst/>
                        </a:rPr>
                        <a:t>634</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978214969"/>
                  </a:ext>
                </a:extLst>
              </a:tr>
              <a:tr h="405027">
                <a:tc>
                  <a:txBody>
                    <a:bodyPr/>
                    <a:lstStyle/>
                    <a:p>
                      <a:pPr marL="0" marR="0">
                        <a:spcBef>
                          <a:spcPts val="0"/>
                        </a:spcBef>
                        <a:spcAft>
                          <a:spcPts val="0"/>
                        </a:spcAft>
                      </a:pPr>
                      <a:r>
                        <a:rPr lang="en-US" sz="1200" kern="0" dirty="0">
                          <a:effectLst/>
                        </a:rPr>
                        <a:t>Multi-Family</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kern="100" dirty="0">
                          <a:effectLst/>
                          <a:latin typeface="Century Gothic" panose="020B0502020202020204" pitchFamily="34" charset="0"/>
                          <a:ea typeface="Calibri" panose="020F0502020204030204" pitchFamily="34" charset="0"/>
                          <a:cs typeface="Times New Roman" panose="02020603050405020304" pitchFamily="18" charset="0"/>
                        </a:rPr>
                        <a:t>47</a:t>
                      </a:r>
                    </a:p>
                  </a:txBody>
                  <a:tcPr marL="68580" marR="68580" marT="0" marB="0" anchor="b"/>
                </a:tc>
                <a:tc>
                  <a:txBody>
                    <a:bodyPr/>
                    <a:lstStyle/>
                    <a:p>
                      <a:pPr marL="0" marR="0" algn="r">
                        <a:spcBef>
                          <a:spcPts val="0"/>
                        </a:spcBef>
                        <a:spcAft>
                          <a:spcPts val="0"/>
                        </a:spcAft>
                      </a:pPr>
                      <a:r>
                        <a:rPr lang="en-US" sz="1100" kern="100" dirty="0">
                          <a:effectLst/>
                        </a:rPr>
                        <a:t>556</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kern="100" dirty="0">
                          <a:effectLst/>
                          <a:latin typeface="Century Gothic" panose="020B0502020202020204" pitchFamily="34" charset="0"/>
                          <a:ea typeface="Calibri" panose="020F0502020204030204" pitchFamily="34" charset="0"/>
                          <a:cs typeface="Times New Roman" panose="02020603050405020304" pitchFamily="18" charset="0"/>
                        </a:rPr>
                        <a:t>596</a:t>
                      </a:r>
                    </a:p>
                  </a:txBody>
                  <a:tcPr marL="68580" marR="68580" marT="0" marB="0" anchor="b"/>
                </a:tc>
                <a:tc>
                  <a:txBody>
                    <a:bodyPr/>
                    <a:lstStyle/>
                    <a:p>
                      <a:pPr marL="0" marR="0" algn="r">
                        <a:spcBef>
                          <a:spcPts val="0"/>
                        </a:spcBef>
                        <a:spcAft>
                          <a:spcPts val="0"/>
                        </a:spcAft>
                      </a:pPr>
                      <a:r>
                        <a:rPr lang="en-US" sz="1100" kern="0" dirty="0">
                          <a:effectLst/>
                        </a:rPr>
                        <a:t>596</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983004643"/>
                  </a:ext>
                </a:extLst>
              </a:tr>
              <a:tr h="276609">
                <a:tc>
                  <a:txBody>
                    <a:bodyPr/>
                    <a:lstStyle/>
                    <a:p>
                      <a:pPr marL="0" marR="0">
                        <a:spcBef>
                          <a:spcPts val="0"/>
                        </a:spcBef>
                        <a:spcAft>
                          <a:spcPts val="0"/>
                        </a:spcAft>
                      </a:pPr>
                      <a:r>
                        <a:rPr lang="en-US" sz="1200" kern="0">
                          <a:effectLst/>
                        </a:rPr>
                        <a:t>Total</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kern="100" dirty="0">
                          <a:effectLst/>
                        </a:rPr>
                        <a:t>479</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kern="100" dirty="0">
                          <a:effectLst/>
                        </a:rPr>
                        <a:t>1,092</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kern="0" dirty="0">
                          <a:effectLst/>
                        </a:rPr>
                        <a:t>1,816</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kern="0" dirty="0">
                          <a:effectLst/>
                        </a:rPr>
                        <a:t>1,816</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26724333"/>
                  </a:ext>
                </a:extLst>
              </a:tr>
            </a:tbl>
          </a:graphicData>
        </a:graphic>
      </p:graphicFrame>
      <p:pic>
        <p:nvPicPr>
          <p:cNvPr id="10" name="Picture 9" descr="A road with houses and trees&#10;&#10;Description automatically generated">
            <a:extLst>
              <a:ext uri="{FF2B5EF4-FFF2-40B4-BE49-F238E27FC236}">
                <a16:creationId xmlns:a16="http://schemas.microsoft.com/office/drawing/2014/main" id="{80668DB5-011E-BEDC-812B-B06C69AB5F3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8108" y="2318546"/>
            <a:ext cx="4154216" cy="3118388"/>
          </a:xfrm>
          <a:prstGeom prst="rect">
            <a:avLst/>
          </a:prstGeom>
          <a:noFill/>
          <a:ln>
            <a:noFill/>
          </a:ln>
        </p:spPr>
      </p:pic>
      <p:sp>
        <p:nvSpPr>
          <p:cNvPr id="3" name="TextBox 2">
            <a:extLst>
              <a:ext uri="{FF2B5EF4-FFF2-40B4-BE49-F238E27FC236}">
                <a16:creationId xmlns:a16="http://schemas.microsoft.com/office/drawing/2014/main" id="{907E3380-3B12-A85D-F966-2AA0BB2130A1}"/>
              </a:ext>
            </a:extLst>
          </p:cNvPr>
          <p:cNvSpPr txBox="1"/>
          <p:nvPr/>
        </p:nvSpPr>
        <p:spPr>
          <a:xfrm>
            <a:off x="1920354" y="5579801"/>
            <a:ext cx="2029723" cy="338554"/>
          </a:xfrm>
          <a:prstGeom prst="rect">
            <a:avLst/>
          </a:prstGeom>
          <a:noFill/>
        </p:spPr>
        <p:txBody>
          <a:bodyPr wrap="none" rtlCol="0">
            <a:spAutoFit/>
          </a:bodyPr>
          <a:lstStyle/>
          <a:p>
            <a:r>
              <a:rPr lang="en-US" sz="1600" i="1" dirty="0"/>
              <a:t>Vacant Corner Lot</a:t>
            </a:r>
          </a:p>
        </p:txBody>
      </p:sp>
    </p:spTree>
    <p:extLst>
      <p:ext uri="{BB962C8B-B14F-4D97-AF65-F5344CB8AC3E}">
        <p14:creationId xmlns:p14="http://schemas.microsoft.com/office/powerpoint/2010/main" val="2239148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C8F3D-9484-0761-56AA-E38B9587D669}"/>
              </a:ext>
            </a:extLst>
          </p:cNvPr>
          <p:cNvSpPr>
            <a:spLocks noGrp="1"/>
          </p:cNvSpPr>
          <p:nvPr>
            <p:ph type="title"/>
          </p:nvPr>
        </p:nvSpPr>
        <p:spPr/>
        <p:txBody>
          <a:bodyPr/>
          <a:lstStyle/>
          <a:p>
            <a:r>
              <a:rPr lang="en-US" dirty="0"/>
              <a:t>Vacant Parcels – Mixed Use Corridor</a:t>
            </a:r>
          </a:p>
        </p:txBody>
      </p:sp>
      <p:graphicFrame>
        <p:nvGraphicFramePr>
          <p:cNvPr id="4" name="Content Placeholder 3">
            <a:extLst>
              <a:ext uri="{FF2B5EF4-FFF2-40B4-BE49-F238E27FC236}">
                <a16:creationId xmlns:a16="http://schemas.microsoft.com/office/drawing/2014/main" id="{B6FD3107-48AF-9690-7F21-FE4F13F5F926}"/>
              </a:ext>
            </a:extLst>
          </p:cNvPr>
          <p:cNvGraphicFramePr>
            <a:graphicFrameLocks noGrp="1"/>
          </p:cNvGraphicFramePr>
          <p:nvPr>
            <p:ph idx="1"/>
            <p:extLst>
              <p:ext uri="{D42A27DB-BD31-4B8C-83A1-F6EECF244321}">
                <p14:modId xmlns:p14="http://schemas.microsoft.com/office/powerpoint/2010/main" val="167018586"/>
              </p:ext>
            </p:extLst>
          </p:nvPr>
        </p:nvGraphicFramePr>
        <p:xfrm>
          <a:off x="2226606" y="1905000"/>
          <a:ext cx="8915400" cy="2301240"/>
        </p:xfrm>
        <a:graphic>
          <a:graphicData uri="http://schemas.openxmlformats.org/drawingml/2006/table">
            <a:tbl>
              <a:tblPr firstRow="1" firstCol="1" bandRow="1">
                <a:tableStyleId>{5C22544A-7EE6-4342-B048-85BDC9FD1C3A}</a:tableStyleId>
              </a:tblPr>
              <a:tblGrid>
                <a:gridCol w="2037966">
                  <a:extLst>
                    <a:ext uri="{9D8B030D-6E8A-4147-A177-3AD203B41FA5}">
                      <a16:colId xmlns:a16="http://schemas.microsoft.com/office/drawing/2014/main" val="3136021612"/>
                    </a:ext>
                  </a:extLst>
                </a:gridCol>
                <a:gridCol w="1048407">
                  <a:extLst>
                    <a:ext uri="{9D8B030D-6E8A-4147-A177-3AD203B41FA5}">
                      <a16:colId xmlns:a16="http://schemas.microsoft.com/office/drawing/2014/main" val="2761340297"/>
                    </a:ext>
                  </a:extLst>
                </a:gridCol>
                <a:gridCol w="1371327">
                  <a:extLst>
                    <a:ext uri="{9D8B030D-6E8A-4147-A177-3AD203B41FA5}">
                      <a16:colId xmlns:a16="http://schemas.microsoft.com/office/drawing/2014/main" val="397734997"/>
                    </a:ext>
                  </a:extLst>
                </a:gridCol>
                <a:gridCol w="1485900">
                  <a:extLst>
                    <a:ext uri="{9D8B030D-6E8A-4147-A177-3AD203B41FA5}">
                      <a16:colId xmlns:a16="http://schemas.microsoft.com/office/drawing/2014/main" val="2900994498"/>
                    </a:ext>
                  </a:extLst>
                </a:gridCol>
                <a:gridCol w="1485900">
                  <a:extLst>
                    <a:ext uri="{9D8B030D-6E8A-4147-A177-3AD203B41FA5}">
                      <a16:colId xmlns:a16="http://schemas.microsoft.com/office/drawing/2014/main" val="1739050906"/>
                    </a:ext>
                  </a:extLst>
                </a:gridCol>
                <a:gridCol w="1485900">
                  <a:extLst>
                    <a:ext uri="{9D8B030D-6E8A-4147-A177-3AD203B41FA5}">
                      <a16:colId xmlns:a16="http://schemas.microsoft.com/office/drawing/2014/main" val="393174181"/>
                    </a:ext>
                  </a:extLst>
                </a:gridCol>
              </a:tblGrid>
              <a:tr h="370840">
                <a:tc>
                  <a:txBody>
                    <a:bodyPr/>
                    <a:lstStyle/>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Parcels</a:t>
                      </a:r>
                    </a:p>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Vacant Parcels</a:t>
                      </a:r>
                    </a:p>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Vacant Acreage</a:t>
                      </a:r>
                    </a:p>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Dwelling Units Allowed</a:t>
                      </a:r>
                    </a:p>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Potential Lots if Subdivided</a:t>
                      </a:r>
                    </a:p>
                    <a:p>
                      <a:endParaRPr lang="en-US" dirty="0"/>
                    </a:p>
                  </a:txBody>
                  <a:tcPr/>
                </a:tc>
                <a:extLst>
                  <a:ext uri="{0D108BD9-81ED-4DB2-BD59-A6C34878D82A}">
                    <a16:rowId xmlns:a16="http://schemas.microsoft.com/office/drawing/2014/main" val="1032348666"/>
                  </a:ext>
                </a:extLst>
              </a:tr>
              <a:tr h="370840">
                <a:tc>
                  <a:txBody>
                    <a:bodyPr/>
                    <a:lstStyle/>
                    <a:p>
                      <a:r>
                        <a:rPr lang="en-US" dirty="0"/>
                        <a:t>West Main East</a:t>
                      </a:r>
                    </a:p>
                  </a:txBody>
                  <a:tcPr/>
                </a:tc>
                <a:tc>
                  <a:txBody>
                    <a:bodyPr/>
                    <a:lstStyle/>
                    <a:p>
                      <a:r>
                        <a:rPr lang="en-US" dirty="0"/>
                        <a:t>66</a:t>
                      </a:r>
                    </a:p>
                  </a:txBody>
                  <a:tcPr/>
                </a:tc>
                <a:tc>
                  <a:txBody>
                    <a:bodyPr/>
                    <a:lstStyle/>
                    <a:p>
                      <a:r>
                        <a:rPr lang="en-US" dirty="0"/>
                        <a:t>6</a:t>
                      </a:r>
                    </a:p>
                  </a:txBody>
                  <a:tcPr/>
                </a:tc>
                <a:tc>
                  <a:txBody>
                    <a:bodyPr/>
                    <a:lstStyle/>
                    <a:p>
                      <a:r>
                        <a:rPr lang="en-US" dirty="0"/>
                        <a:t>.73</a:t>
                      </a:r>
                    </a:p>
                  </a:txBody>
                  <a:tcPr/>
                </a:tc>
                <a:tc>
                  <a:txBody>
                    <a:bodyPr/>
                    <a:lstStyle/>
                    <a:p>
                      <a:r>
                        <a:rPr lang="en-US" dirty="0"/>
                        <a:t>31</a:t>
                      </a:r>
                    </a:p>
                  </a:txBody>
                  <a:tcPr/>
                </a:tc>
                <a:tc>
                  <a:txBody>
                    <a:bodyPr/>
                    <a:lstStyle/>
                    <a:p>
                      <a:r>
                        <a:rPr lang="en-US" dirty="0"/>
                        <a:t>15</a:t>
                      </a:r>
                    </a:p>
                  </a:txBody>
                  <a:tcPr/>
                </a:tc>
                <a:extLst>
                  <a:ext uri="{0D108BD9-81ED-4DB2-BD59-A6C34878D82A}">
                    <a16:rowId xmlns:a16="http://schemas.microsoft.com/office/drawing/2014/main" val="55475322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West Main West</a:t>
                      </a:r>
                    </a:p>
                  </a:txBody>
                  <a:tcPr/>
                </a:tc>
                <a:tc>
                  <a:txBody>
                    <a:bodyPr/>
                    <a:lstStyle/>
                    <a:p>
                      <a:r>
                        <a:rPr lang="en-US" dirty="0"/>
                        <a:t>23</a:t>
                      </a:r>
                    </a:p>
                  </a:txBody>
                  <a:tcPr/>
                </a:tc>
                <a:tc>
                  <a:txBody>
                    <a:bodyPr/>
                    <a:lstStyle/>
                    <a:p>
                      <a:r>
                        <a:rPr lang="en-US" dirty="0"/>
                        <a:t>6</a:t>
                      </a:r>
                    </a:p>
                  </a:txBody>
                  <a:tcPr/>
                </a:tc>
                <a:tc>
                  <a:txBody>
                    <a:bodyPr/>
                    <a:lstStyle/>
                    <a:p>
                      <a:r>
                        <a:rPr lang="en-US" dirty="0"/>
                        <a:t>1.24</a:t>
                      </a:r>
                    </a:p>
                  </a:txBody>
                  <a:tcPr/>
                </a:tc>
                <a:tc>
                  <a:txBody>
                    <a:bodyPr/>
                    <a:lstStyle/>
                    <a:p>
                      <a:r>
                        <a:rPr lang="en-US" dirty="0"/>
                        <a:t>79</a:t>
                      </a:r>
                    </a:p>
                  </a:txBody>
                  <a:tcPr/>
                </a:tc>
                <a:tc>
                  <a:txBody>
                    <a:bodyPr/>
                    <a:lstStyle/>
                    <a:p>
                      <a:r>
                        <a:rPr lang="en-US" dirty="0"/>
                        <a:t>27</a:t>
                      </a:r>
                    </a:p>
                  </a:txBody>
                  <a:tcPr/>
                </a:tc>
                <a:extLst>
                  <a:ext uri="{0D108BD9-81ED-4DB2-BD59-A6C34878D82A}">
                    <a16:rowId xmlns:a16="http://schemas.microsoft.com/office/drawing/2014/main" val="303497383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Total</a:t>
                      </a:r>
                    </a:p>
                  </a:txBody>
                  <a:tcPr/>
                </a:tc>
                <a:tc>
                  <a:txBody>
                    <a:bodyPr/>
                    <a:lstStyle/>
                    <a:p>
                      <a:r>
                        <a:rPr lang="en-US" dirty="0"/>
                        <a:t>89</a:t>
                      </a:r>
                    </a:p>
                  </a:txBody>
                  <a:tcPr/>
                </a:tc>
                <a:tc>
                  <a:txBody>
                    <a:bodyPr/>
                    <a:lstStyle/>
                    <a:p>
                      <a:r>
                        <a:rPr lang="en-US" dirty="0"/>
                        <a:t>12</a:t>
                      </a:r>
                    </a:p>
                  </a:txBody>
                  <a:tcPr/>
                </a:tc>
                <a:tc>
                  <a:txBody>
                    <a:bodyPr/>
                    <a:lstStyle/>
                    <a:p>
                      <a:r>
                        <a:rPr lang="en-US" dirty="0"/>
                        <a:t>1.97</a:t>
                      </a:r>
                    </a:p>
                  </a:txBody>
                  <a:tcPr/>
                </a:tc>
                <a:tc>
                  <a:txBody>
                    <a:bodyPr/>
                    <a:lstStyle/>
                    <a:p>
                      <a:r>
                        <a:rPr lang="en-US" dirty="0"/>
                        <a:t>110</a:t>
                      </a:r>
                    </a:p>
                  </a:txBody>
                  <a:tcPr/>
                </a:tc>
                <a:tc>
                  <a:txBody>
                    <a:bodyPr/>
                    <a:lstStyle/>
                    <a:p>
                      <a:r>
                        <a:rPr lang="en-US" dirty="0"/>
                        <a:t>42</a:t>
                      </a:r>
                    </a:p>
                  </a:txBody>
                  <a:tcPr/>
                </a:tc>
                <a:extLst>
                  <a:ext uri="{0D108BD9-81ED-4DB2-BD59-A6C34878D82A}">
                    <a16:rowId xmlns:a16="http://schemas.microsoft.com/office/drawing/2014/main" val="4090575"/>
                  </a:ext>
                </a:extLst>
              </a:tr>
            </a:tbl>
          </a:graphicData>
        </a:graphic>
      </p:graphicFrame>
    </p:spTree>
    <p:extLst>
      <p:ext uri="{BB962C8B-B14F-4D97-AF65-F5344CB8AC3E}">
        <p14:creationId xmlns:p14="http://schemas.microsoft.com/office/powerpoint/2010/main" val="211060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1"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2"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3"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4"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5"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16"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17"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18"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19"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20"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21"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22"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24" name="Group 23">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5"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26"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27"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28"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29"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30"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31"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32"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33"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34"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35"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36"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38" name="Rectangle 37">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Freeform 6">
            <a:extLst>
              <a:ext uri="{FF2B5EF4-FFF2-40B4-BE49-F238E27FC236}">
                <a16:creationId xmlns:a16="http://schemas.microsoft.com/office/drawing/2014/main" id="{3623DEAC-F39C-45D6-86DC-1033F6429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 useBgFill="1">
        <p:nvSpPr>
          <p:cNvPr id="42" name="Rectangle 41">
            <a:extLst>
              <a:ext uri="{FF2B5EF4-FFF2-40B4-BE49-F238E27FC236}">
                <a16:creationId xmlns:a16="http://schemas.microsoft.com/office/drawing/2014/main" id="{A692209D-B607-46C3-8560-07AF72291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94874638-CF15-4908-BC4B-4908744D0B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646275D-6088-1F88-AB6B-BB24D3840744}"/>
              </a:ext>
            </a:extLst>
          </p:cNvPr>
          <p:cNvSpPr>
            <a:spLocks noGrp="1"/>
          </p:cNvSpPr>
          <p:nvPr>
            <p:ph type="title"/>
          </p:nvPr>
        </p:nvSpPr>
        <p:spPr>
          <a:xfrm>
            <a:off x="540279" y="967417"/>
            <a:ext cx="3778870" cy="3943250"/>
          </a:xfrm>
        </p:spPr>
        <p:txBody>
          <a:bodyPr vert="horz" lIns="91440" tIns="45720" rIns="91440" bIns="45720" rtlCol="0" anchor="b">
            <a:normAutofit/>
          </a:bodyPr>
          <a:lstStyle/>
          <a:p>
            <a:pPr>
              <a:lnSpc>
                <a:spcPct val="90000"/>
              </a:lnSpc>
            </a:pPr>
            <a:r>
              <a:rPr lang="en-US" sz="3700" dirty="0">
                <a:solidFill>
                  <a:srgbClr val="FEFFFF"/>
                </a:solidFill>
              </a:rPr>
              <a:t>Vacant Parcels</a:t>
            </a:r>
          </a:p>
        </p:txBody>
      </p:sp>
      <p:sp>
        <p:nvSpPr>
          <p:cNvPr id="46" name="Freeform 5">
            <a:extLst>
              <a:ext uri="{FF2B5EF4-FFF2-40B4-BE49-F238E27FC236}">
                <a16:creationId xmlns:a16="http://schemas.microsoft.com/office/drawing/2014/main" id="{5F1B8348-CD6E-4561-A704-C232D9A2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3" name="Content Placeholder 4" descr="A map of a city&#10;&#10;Description automatically generated">
            <a:extLst>
              <a:ext uri="{FF2B5EF4-FFF2-40B4-BE49-F238E27FC236}">
                <a16:creationId xmlns:a16="http://schemas.microsoft.com/office/drawing/2014/main" id="{AE555E99-0937-DA0E-7907-B827DEBF4783}"/>
              </a:ext>
            </a:extLst>
          </p:cNvPr>
          <p:cNvPicPr>
            <a:picLocks noChangeAspect="1"/>
          </p:cNvPicPr>
          <p:nvPr/>
        </p:nvPicPr>
        <p:blipFill rotWithShape="1">
          <a:blip r:embed="rId2">
            <a:extLst>
              <a:ext uri="{28A0092B-C50C-407E-A947-70E740481C1C}">
                <a14:useLocalDpi xmlns:a14="http://schemas.microsoft.com/office/drawing/2010/main" val="0"/>
              </a:ext>
            </a:extLst>
          </a:blip>
          <a:srcRect l="2401" r="2639"/>
          <a:stretch/>
        </p:blipFill>
        <p:spPr>
          <a:xfrm>
            <a:off x="5507756" y="663498"/>
            <a:ext cx="6162693" cy="5581238"/>
          </a:xfrm>
          <a:prstGeom prst="rect">
            <a:avLst/>
          </a:prstGeom>
        </p:spPr>
      </p:pic>
    </p:spTree>
    <p:extLst>
      <p:ext uri="{BB962C8B-B14F-4D97-AF65-F5344CB8AC3E}">
        <p14:creationId xmlns:p14="http://schemas.microsoft.com/office/powerpoint/2010/main" val="3228555424"/>
      </p:ext>
    </p:extLst>
  </p:cSld>
  <p:clrMapOvr>
    <a:masterClrMapping/>
  </p:clrMapOvr>
</p:sld>
</file>

<file path=ppt/theme/theme1.xml><?xml version="1.0" encoding="utf-8"?>
<a:theme xmlns:a="http://schemas.openxmlformats.org/drawingml/2006/main" name="Wisp">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Wisp</Template>
  <TotalTime>8699</TotalTime>
  <Words>1966</Words>
  <Application>Microsoft Office PowerPoint</Application>
  <PresentationFormat>Widescreen</PresentationFormat>
  <Paragraphs>402</Paragraphs>
  <Slides>20</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Aptos</vt:lpstr>
      <vt:lpstr>Arial</vt:lpstr>
      <vt:lpstr>Calibri</vt:lpstr>
      <vt:lpstr>Century Gothic</vt:lpstr>
      <vt:lpstr>Wingdings 3</vt:lpstr>
      <vt:lpstr>Wisp</vt:lpstr>
      <vt:lpstr>Underdevelopment Despite Upzoning  Richard Schragger and Sarah New University of Virginia School of Law </vt:lpstr>
      <vt:lpstr>Is restrictive zoning a constraint on housing supply? Will lifting restrictions (upzoning) increase supply and decrease cost? </vt:lpstr>
      <vt:lpstr>Charlottesville Background </vt:lpstr>
      <vt:lpstr>Current State of Development in Charlottesville</vt:lpstr>
      <vt:lpstr>Parcels Zoned Residential</vt:lpstr>
      <vt:lpstr>West Main Mixed-Use Corridor</vt:lpstr>
      <vt:lpstr>Types of Underdevelopment – Vacant Parcels </vt:lpstr>
      <vt:lpstr>Vacant Parcels – Mixed Use Corridor</vt:lpstr>
      <vt:lpstr>Vacant Parcels</vt:lpstr>
      <vt:lpstr>Types of Underdevelopment – Large Parcels </vt:lpstr>
      <vt:lpstr>Impact of Additional Requirements on Subdivision of Large Parcels</vt:lpstr>
      <vt:lpstr>Ripe for Subdivision parcels with at least 100 ft  of frontage</vt:lpstr>
      <vt:lpstr>Parcels with Historical Preservation and Architectural Design Control Overlay</vt:lpstr>
      <vt:lpstr>Types of Underdevelopment – Underbuilt Parcels </vt:lpstr>
      <vt:lpstr>Underbuilt Parcels in Mixed Use Corridors</vt:lpstr>
      <vt:lpstr>Types of Underdevelopment – Lack of ADUs</vt:lpstr>
      <vt:lpstr>Conclusion: Residential zones are underbuilt as of July 2023, under the then-existing zoning regime.</vt:lpstr>
      <vt:lpstr>Potential implications for Charlottesville’s recent upzoning, which eliminated single-family zones.</vt:lpstr>
      <vt:lpstr>Takeaways </vt:lpstr>
      <vt:lpstr>Charlotteville 2024 Proposed Zoning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Underdevelopment in an (Up)Zoned City</dc:title>
  <dc:creator>Szomstein, Raquel B. (npx3cq)</dc:creator>
  <cp:lastModifiedBy>Rich Schragger</cp:lastModifiedBy>
  <cp:revision>41</cp:revision>
  <cp:lastPrinted>2024-07-08T15:59:33Z</cp:lastPrinted>
  <dcterms:created xsi:type="dcterms:W3CDTF">2024-02-09T21:20:22Z</dcterms:created>
  <dcterms:modified xsi:type="dcterms:W3CDTF">2024-07-10T14:45:49Z</dcterms:modified>
</cp:coreProperties>
</file>